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57" r:id="rId4"/>
    <p:sldId id="266" r:id="rId5"/>
    <p:sldId id="267" r:id="rId6"/>
    <p:sldId id="258" r:id="rId7"/>
    <p:sldId id="259" r:id="rId8"/>
    <p:sldId id="260" r:id="rId9"/>
    <p:sldId id="261" r:id="rId10"/>
    <p:sldId id="262" r:id="rId11"/>
    <p:sldId id="263" r:id="rId12"/>
    <p:sldId id="264" r:id="rId13"/>
    <p:sldId id="265" r:id="rId14"/>
    <p:sldId id="311" r:id="rId15"/>
    <p:sldId id="306" r:id="rId16"/>
    <p:sldId id="268" r:id="rId17"/>
    <p:sldId id="277" r:id="rId18"/>
    <p:sldId id="275" r:id="rId19"/>
    <p:sldId id="289" r:id="rId20"/>
    <p:sldId id="269" r:id="rId21"/>
    <p:sldId id="278" r:id="rId22"/>
    <p:sldId id="279" r:id="rId23"/>
    <p:sldId id="287" r:id="rId24"/>
    <p:sldId id="314" r:id="rId25"/>
    <p:sldId id="281" r:id="rId26"/>
    <p:sldId id="284" r:id="rId27"/>
    <p:sldId id="283" r:id="rId28"/>
    <p:sldId id="288" r:id="rId29"/>
    <p:sldId id="272" r:id="rId30"/>
    <p:sldId id="271" r:id="rId31"/>
    <p:sldId id="290" r:id="rId32"/>
    <p:sldId id="291" r:id="rId33"/>
    <p:sldId id="292" r:id="rId34"/>
    <p:sldId id="293" r:id="rId35"/>
    <p:sldId id="307" r:id="rId36"/>
    <p:sldId id="300" r:id="rId37"/>
    <p:sldId id="294" r:id="rId38"/>
    <p:sldId id="299" r:id="rId39"/>
    <p:sldId id="298" r:id="rId40"/>
    <p:sldId id="313" r:id="rId41"/>
    <p:sldId id="305" r:id="rId42"/>
    <p:sldId id="308" r:id="rId43"/>
    <p:sldId id="309" r:id="rId44"/>
    <p:sldId id="310" r:id="rId45"/>
    <p:sldId id="295" r:id="rId46"/>
    <p:sldId id="296" r:id="rId47"/>
    <p:sldId id="31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123EC-F8BE-4688-A093-7EC0ADB02877}"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9AF17-4131-4BB2-BE96-0F27C6829CCE}" type="slidenum">
              <a:rPr lang="en-US" smtClean="0"/>
              <a:t>‹#›</a:t>
            </a:fld>
            <a:endParaRPr lang="en-US"/>
          </a:p>
        </p:txBody>
      </p:sp>
    </p:spTree>
    <p:extLst>
      <p:ext uri="{BB962C8B-B14F-4D97-AF65-F5344CB8AC3E}">
        <p14:creationId xmlns:p14="http://schemas.microsoft.com/office/powerpoint/2010/main" val="300125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most prominent challenge to Mongol rulers, the Red Turban Movement, blended Buddhism, Daoism, and other philosophies with strict practices involving diet, penance, and ceremonies in which the sexes freely mixed and wore red headbands.</a:t>
            </a:r>
            <a:r>
              <a:rPr lang="en-US" baseline="0" dirty="0"/>
              <a:t> </a:t>
            </a:r>
            <a:r>
              <a:rPr lang="en-US" dirty="0"/>
              <a:t>Red Turban Commander Zhu </a:t>
            </a:r>
            <a:r>
              <a:rPr lang="en-US" dirty="0" err="1"/>
              <a:t>Yuanzhang</a:t>
            </a:r>
            <a:r>
              <a:rPr lang="en-US" dirty="0"/>
              <a:t> started driving Mongols from China beginning with Nanjing in 1356.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3DD09-9609-3F41-A0F8-6F9CD9040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91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ea typeface="ＭＳ Ｐゴシック" pitchFamily="-84" charset="-128"/>
                <a:cs typeface="ＭＳ Ｐゴシック" pitchFamily="-84" charset="-128"/>
              </a:rPr>
              <a:t>Map 11.6 </a:t>
            </a:r>
            <a:r>
              <a:rPr lang="en-US" dirty="0">
                <a:ea typeface="ＭＳ Ｐゴシック" pitchFamily="-84" charset="-128"/>
                <a:cs typeface="ＭＳ Ｐゴシック" pitchFamily="-84" charset="-128"/>
              </a:rPr>
              <a:t>| </a:t>
            </a:r>
            <a:r>
              <a:rPr lang="en-US" sz="1200" b="1" kern="1200" baseline="0" dirty="0">
                <a:solidFill>
                  <a:schemeClr val="tx1"/>
                </a:solidFill>
                <a:latin typeface="+mn-lt"/>
                <a:ea typeface="+mn-ea"/>
                <a:cs typeface="+mn-cs"/>
              </a:rPr>
              <a:t>Ming China, 1500s</a:t>
            </a:r>
            <a:endParaRPr lang="en-US" b="1" dirty="0">
              <a:ea typeface="ＭＳ Ｐゴシック" pitchFamily="-84" charset="-128"/>
              <a:cs typeface="ＭＳ Ｐゴシック" pitchFamily="-84" charset="-128"/>
            </a:endParaRPr>
          </a:p>
          <a:p>
            <a:r>
              <a:rPr lang="en-US" sz="1200" kern="1200" baseline="0" dirty="0">
                <a:solidFill>
                  <a:schemeClr val="tx1"/>
                </a:solidFill>
                <a:latin typeface="+mn-lt"/>
                <a:ea typeface="+mn-ea"/>
                <a:cs typeface="+mn-cs"/>
              </a:rPr>
              <a:t>The Ming state was one of the largest empires at this time—and the most populous. It had a long seacoast and even longer internal borders.</a:t>
            </a:r>
          </a:p>
          <a:p>
            <a:r>
              <a:rPr lang="en-US" sz="1200" b="0" kern="1200" baseline="0" dirty="0">
                <a:solidFill>
                  <a:schemeClr val="tx1"/>
                </a:solidFill>
                <a:latin typeface="+mn-lt"/>
                <a:ea typeface="+mn-ea"/>
                <a:cs typeface="+mn-cs"/>
              </a:rPr>
              <a:t>• What were the two Ming capitals, and what were the three main seaport trading cities?</a:t>
            </a:r>
          </a:p>
          <a:p>
            <a:r>
              <a:rPr lang="en-US" sz="1200" b="0" kern="1200" baseline="0" dirty="0">
                <a:solidFill>
                  <a:schemeClr val="tx1"/>
                </a:solidFill>
                <a:latin typeface="+mn-lt"/>
                <a:ea typeface="+mn-ea"/>
                <a:cs typeface="+mn-cs"/>
              </a:rPr>
              <a:t>• According to the map, where did the Ming rulers expect the greatest threat to their security?</a:t>
            </a:r>
          </a:p>
          <a:p>
            <a:r>
              <a:rPr lang="en-US" sz="1200" b="0" kern="1200" baseline="0" dirty="0">
                <a:solidFill>
                  <a:schemeClr val="tx1"/>
                </a:solidFill>
                <a:latin typeface="+mn-lt"/>
                <a:ea typeface="+mn-ea"/>
                <a:cs typeface="+mn-cs"/>
              </a:rPr>
              <a:t>• From your reading, how did the Ming rulers view foreign contact and exchange during this period?</a:t>
            </a:r>
            <a:endParaRPr lang="en-US" b="0" dirty="0">
              <a:ea typeface="ＭＳ Ｐゴシック" pitchFamily="-84" charset="-128"/>
              <a:cs typeface="ＭＳ Ｐゴシック" pitchFamily="-84" charset="-128"/>
            </a:endParaRPr>
          </a:p>
        </p:txBody>
      </p:sp>
      <p:sp>
        <p:nvSpPr>
          <p:cNvPr id="56323"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597467-FC66-D847-91E0-5F025D47A7B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52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ea typeface="ＭＳ Ｐゴシック" pitchFamily="-84" charset="-128"/>
                <a:cs typeface="ＭＳ Ｐゴシック" pitchFamily="-84" charset="-128"/>
              </a:rPr>
              <a:t>Map 11.7 </a:t>
            </a:r>
            <a:r>
              <a:rPr lang="en-US" dirty="0">
                <a:ea typeface="ＭＳ Ｐゴシック" pitchFamily="-84" charset="-128"/>
                <a:cs typeface="ＭＳ Ｐゴシック" pitchFamily="-84" charset="-128"/>
              </a:rPr>
              <a:t>| </a:t>
            </a:r>
            <a:r>
              <a:rPr lang="en-US" sz="1200" b="1" kern="1200" baseline="0" dirty="0">
                <a:solidFill>
                  <a:schemeClr val="tx1"/>
                </a:solidFill>
                <a:latin typeface="+mn-lt"/>
                <a:ea typeface="+mn-ea"/>
                <a:cs typeface="+mn-cs"/>
              </a:rPr>
              <a:t>Voyages of </a:t>
            </a:r>
            <a:r>
              <a:rPr lang="en-US" sz="1200" b="1" kern="1200" baseline="0" dirty="0" err="1">
                <a:solidFill>
                  <a:schemeClr val="tx1"/>
                </a:solidFill>
                <a:latin typeface="+mn-lt"/>
                <a:ea typeface="+mn-ea"/>
                <a:cs typeface="+mn-cs"/>
              </a:rPr>
              <a:t>Zheng</a:t>
            </a:r>
            <a:r>
              <a:rPr lang="en-US" sz="1200" b="1" kern="1200" baseline="0" dirty="0">
                <a:solidFill>
                  <a:schemeClr val="tx1"/>
                </a:solidFill>
                <a:latin typeface="+mn-lt"/>
                <a:ea typeface="+mn-ea"/>
                <a:cs typeface="+mn-cs"/>
              </a:rPr>
              <a:t> He, 1405–1433</a:t>
            </a:r>
            <a:endParaRPr lang="en-US" b="1" dirty="0">
              <a:ea typeface="ＭＳ Ｐゴシック" pitchFamily="-84" charset="-128"/>
              <a:cs typeface="ＭＳ Ｐゴシック" pitchFamily="-84" charset="-128"/>
            </a:endParaRPr>
          </a:p>
          <a:p>
            <a:r>
              <a:rPr lang="en-US" sz="1200" kern="1200" baseline="0" dirty="0" err="1">
                <a:solidFill>
                  <a:schemeClr val="tx1"/>
                </a:solidFill>
                <a:latin typeface="+mn-lt"/>
                <a:ea typeface="+mn-ea"/>
                <a:cs typeface="+mn-cs"/>
              </a:rPr>
              <a:t>Zheng</a:t>
            </a:r>
            <a:r>
              <a:rPr lang="en-US" sz="1200" kern="1200" baseline="0" dirty="0">
                <a:solidFill>
                  <a:schemeClr val="tx1"/>
                </a:solidFill>
                <a:latin typeface="+mn-lt"/>
                <a:ea typeface="+mn-ea"/>
                <a:cs typeface="+mn-cs"/>
              </a:rPr>
              <a:t> He’s voyages are some of the most famous in world history. Many historians have speculated about how history might have been different if the Chinese emperors had allowed the voyages to continue.</a:t>
            </a:r>
          </a:p>
          <a:p>
            <a:r>
              <a:rPr lang="en-US" sz="1200" b="0" kern="1200" baseline="0" dirty="0">
                <a:solidFill>
                  <a:schemeClr val="tx1"/>
                </a:solidFill>
                <a:latin typeface="+mn-lt"/>
                <a:ea typeface="+mn-ea"/>
                <a:cs typeface="+mn-cs"/>
              </a:rPr>
              <a:t>• For how many years did </a:t>
            </a:r>
            <a:r>
              <a:rPr lang="en-US" sz="1200" b="0" kern="1200" baseline="0" dirty="0" err="1">
                <a:solidFill>
                  <a:schemeClr val="tx1"/>
                </a:solidFill>
                <a:latin typeface="+mn-lt"/>
                <a:ea typeface="+mn-ea"/>
                <a:cs typeface="+mn-cs"/>
              </a:rPr>
              <a:t>Zheng’s</a:t>
            </a:r>
            <a:r>
              <a:rPr lang="en-US" sz="1200" b="0" kern="1200" baseline="0" dirty="0">
                <a:solidFill>
                  <a:schemeClr val="tx1"/>
                </a:solidFill>
                <a:latin typeface="+mn-lt"/>
                <a:ea typeface="+mn-ea"/>
                <a:cs typeface="+mn-cs"/>
              </a:rPr>
              <a:t> voyages last?</a:t>
            </a:r>
          </a:p>
          <a:p>
            <a:r>
              <a:rPr lang="en-US" sz="1200" b="0" kern="1200" baseline="0" dirty="0">
                <a:solidFill>
                  <a:schemeClr val="tx1"/>
                </a:solidFill>
                <a:latin typeface="+mn-lt"/>
                <a:ea typeface="+mn-ea"/>
                <a:cs typeface="+mn-cs"/>
              </a:rPr>
              <a:t>• How far did </a:t>
            </a:r>
            <a:r>
              <a:rPr lang="en-US" sz="1200" b="0" kern="1200" baseline="0" dirty="0" err="1">
                <a:solidFill>
                  <a:schemeClr val="tx1"/>
                </a:solidFill>
                <a:latin typeface="+mn-lt"/>
                <a:ea typeface="+mn-ea"/>
                <a:cs typeface="+mn-cs"/>
              </a:rPr>
              <a:t>Zheng’s</a:t>
            </a:r>
            <a:r>
              <a:rPr lang="en-US" sz="1200" b="0" kern="1200" baseline="0" dirty="0">
                <a:solidFill>
                  <a:schemeClr val="tx1"/>
                </a:solidFill>
                <a:latin typeface="+mn-lt"/>
                <a:ea typeface="+mn-ea"/>
                <a:cs typeface="+mn-cs"/>
              </a:rPr>
              <a:t> voyages take him?</a:t>
            </a:r>
          </a:p>
          <a:p>
            <a:r>
              <a:rPr lang="en-US" sz="1200" b="0" kern="1200" baseline="0" dirty="0">
                <a:solidFill>
                  <a:schemeClr val="tx1"/>
                </a:solidFill>
                <a:latin typeface="+mn-lt"/>
                <a:ea typeface="+mn-ea"/>
                <a:cs typeface="+mn-cs"/>
              </a:rPr>
              <a:t>• Why did Chinese expeditions not have the same impact as European voyages of exploration toward the end of the fifteenth century?</a:t>
            </a:r>
            <a:endParaRPr lang="en-US" b="0" dirty="0">
              <a:ea typeface="ＭＳ Ｐゴシック" pitchFamily="-84" charset="-128"/>
              <a:cs typeface="ＭＳ Ｐゴシック" pitchFamily="-84" charset="-128"/>
            </a:endParaRPr>
          </a:p>
        </p:txBody>
      </p:sp>
      <p:sp>
        <p:nvSpPr>
          <p:cNvPr id="60419"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E5A54F-C5AC-DD47-8A0A-F039C4EF63E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3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Renaissance revolutionized Europe</a:t>
            </a:r>
            <a:r>
              <a:rPr lang="en-US" baseline="0" dirty="0"/>
              <a:t>an society </a:t>
            </a:r>
            <a:r>
              <a:rPr lang="en-US" dirty="0"/>
              <a:t>by creating a culture of cosmopolitan critics who sought classical ideas to address the challenges of an expanding world.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3DD09-9609-3F41-A0F8-6F9CD9040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81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a typeface="ＭＳ Ｐゴシック" pitchFamily="-84" charset="-128"/>
                <a:cs typeface="ＭＳ Ｐゴシック" pitchFamily="-84" charset="-128"/>
              </a:rPr>
              <a:t>Map 12.1</a:t>
            </a:r>
            <a:r>
              <a:rPr lang="en-US" b="1" baseline="0" dirty="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 </a:t>
            </a:r>
            <a:r>
              <a:rPr lang="en-US" sz="1200" b="1" kern="1200" baseline="0" dirty="0">
                <a:solidFill>
                  <a:schemeClr val="tx1"/>
                </a:solidFill>
                <a:latin typeface="+mn-lt"/>
                <a:ea typeface="+mn-ea"/>
                <a:cs typeface="+mn-cs"/>
              </a:rPr>
              <a:t>The Ottoman Empire at the Middle of the Sixteenth Century</a:t>
            </a:r>
            <a:endParaRPr lang="en-US" b="1" dirty="0">
              <a:ea typeface="ＭＳ Ｐゴシック" pitchFamily="-84" charset="-128"/>
              <a:cs typeface="ＭＳ Ｐゴシック" pitchFamily="-84" charset="-128"/>
            </a:endParaRPr>
          </a:p>
          <a:p>
            <a:r>
              <a:rPr lang="en-US" sz="1200" kern="1200" baseline="0" dirty="0">
                <a:solidFill>
                  <a:schemeClr val="tx1"/>
                </a:solidFill>
                <a:latin typeface="+mn-lt"/>
                <a:ea typeface="+mn-ea"/>
                <a:cs typeface="+mn-cs"/>
              </a:rPr>
              <a:t>This map shows the expansive area controlled by the Ottoman Empire by the middle of the sixteenth century. Note the very close proximity of the Ottoman borders to the Habsburg capital of Vienna.</a:t>
            </a:r>
          </a:p>
          <a:p>
            <a:r>
              <a:rPr lang="en-US" sz="1200" b="0" kern="1200" baseline="0" dirty="0">
                <a:solidFill>
                  <a:schemeClr val="tx1"/>
                </a:solidFill>
                <a:latin typeface="+mn-lt"/>
                <a:ea typeface="+mn-ea"/>
                <a:cs typeface="+mn-cs"/>
              </a:rPr>
              <a:t>• What territories did the Ottomans add to their empire in the sixteenth century?</a:t>
            </a:r>
          </a:p>
          <a:p>
            <a:r>
              <a:rPr lang="en-US" sz="1200" b="0" kern="1200" baseline="0" dirty="0">
                <a:solidFill>
                  <a:schemeClr val="tx1"/>
                </a:solidFill>
                <a:latin typeface="+mn-lt"/>
                <a:ea typeface="+mn-ea"/>
                <a:cs typeface="+mn-cs"/>
              </a:rPr>
              <a:t>• Why did they aspire to take over Vienna, and why did they fail?</a:t>
            </a:r>
          </a:p>
          <a:p>
            <a:r>
              <a:rPr lang="en-US" sz="1200" b="0" kern="1200" baseline="0" dirty="0">
                <a:solidFill>
                  <a:schemeClr val="tx1"/>
                </a:solidFill>
                <a:latin typeface="+mn-lt"/>
                <a:ea typeface="+mn-ea"/>
                <a:cs typeface="+mn-cs"/>
              </a:rPr>
              <a:t>• Was the Ottoman Empire reaching its outermost limits?</a:t>
            </a:r>
          </a:p>
          <a:p>
            <a:r>
              <a:rPr lang="en-US" sz="1200" b="0" kern="1200" baseline="0" dirty="0">
                <a:solidFill>
                  <a:schemeClr val="tx1"/>
                </a:solidFill>
                <a:latin typeface="+mn-lt"/>
                <a:ea typeface="+mn-ea"/>
                <a:cs typeface="+mn-cs"/>
              </a:rPr>
              <a:t>• Why did the Ottomans venture so aggressively into the Red Sea and the Indian Ocean in the sixteenth century?</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CDDEE-4D0D-5140-91B9-74733E41A6AD}" type="slidenum">
              <a:rPr lang="en-US" smtClean="0"/>
              <a:pPr/>
              <a:t>16</a:t>
            </a:fld>
            <a:endParaRPr lang="en-US"/>
          </a:p>
        </p:txBody>
      </p:sp>
    </p:spTree>
    <p:extLst>
      <p:ext uri="{BB962C8B-B14F-4D97-AF65-F5344CB8AC3E}">
        <p14:creationId xmlns:p14="http://schemas.microsoft.com/office/powerpoint/2010/main" val="67943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Map 12.6 | The Spanish and Portuguese Empires in the Americas, 1492–1750</a:t>
            </a:r>
          </a:p>
          <a:p>
            <a:r>
              <a:rPr lang="en-US" sz="1200" kern="1200" baseline="0" dirty="0">
                <a:solidFill>
                  <a:schemeClr val="tx1"/>
                </a:solidFill>
                <a:latin typeface="+mn-lt"/>
                <a:ea typeface="+mn-ea"/>
                <a:cs typeface="+mn-cs"/>
              </a:rPr>
              <a:t>This map examines the growth of the Spanish and Portuguese Empires in the Americas over two and a half centuries.</a:t>
            </a:r>
          </a:p>
          <a:p>
            <a:r>
              <a:rPr lang="en-US" sz="1200" b="0" kern="1200" baseline="0" dirty="0">
                <a:solidFill>
                  <a:schemeClr val="tx1"/>
                </a:solidFill>
                <a:latin typeface="+mn-lt"/>
                <a:ea typeface="+mn-ea"/>
                <a:cs typeface="+mn-cs"/>
              </a:rPr>
              <a:t>• Identify the natural resources that led the Spaniards and Portuguese to focus their empire building where they did.</a:t>
            </a:r>
          </a:p>
          <a:p>
            <a:r>
              <a:rPr lang="en-US" sz="1200" b="0" kern="1200" baseline="0" dirty="0">
                <a:solidFill>
                  <a:schemeClr val="tx1"/>
                </a:solidFill>
                <a:latin typeface="+mn-lt"/>
                <a:ea typeface="+mn-ea"/>
                <a:cs typeface="+mn-cs"/>
              </a:rPr>
              <a:t>• What were the major export commodities from these colonized areas?</a:t>
            </a:r>
          </a:p>
          <a:p>
            <a:r>
              <a:rPr lang="en-US" sz="1200" b="0" kern="1200" baseline="0" dirty="0">
                <a:solidFill>
                  <a:schemeClr val="tx1"/>
                </a:solidFill>
                <a:latin typeface="+mn-lt"/>
                <a:ea typeface="+mn-ea"/>
                <a:cs typeface="+mn-cs"/>
              </a:rPr>
              <a:t>• Looking back to Map 12.2, why do you think Spanish settlement covered so much more area than Portuguese settlement?</a:t>
            </a:r>
          </a:p>
          <a:p>
            <a:r>
              <a:rPr lang="en-US" sz="1200" b="0" kern="1200" baseline="0" dirty="0">
                <a:solidFill>
                  <a:schemeClr val="tx1"/>
                </a:solidFill>
                <a:latin typeface="+mn-lt"/>
                <a:ea typeface="+mn-ea"/>
                <a:cs typeface="+mn-cs"/>
              </a:rPr>
              <a:t>• According to your reading, how did the production and export of silver and sugar shape the labor systems that evolved in both empires?</a:t>
            </a:r>
            <a:endParaRPr lang="en-US" b="0" dirty="0"/>
          </a:p>
        </p:txBody>
      </p:sp>
      <p:sp>
        <p:nvSpPr>
          <p:cNvPr id="4" name="Slide Number Placeholder 3"/>
          <p:cNvSpPr>
            <a:spLocks noGrp="1"/>
          </p:cNvSpPr>
          <p:nvPr>
            <p:ph type="sldNum" sz="quarter" idx="10"/>
          </p:nvPr>
        </p:nvSpPr>
        <p:spPr/>
        <p:txBody>
          <a:bodyPr/>
          <a:lstStyle/>
          <a:p>
            <a:fld id="{68DCDDEE-4D0D-5140-91B9-74733E41A6AD}" type="slidenum">
              <a:rPr lang="en-US" smtClean="0"/>
              <a:pPr/>
              <a:t>35</a:t>
            </a:fld>
            <a:endParaRPr lang="en-US"/>
          </a:p>
        </p:txBody>
      </p:sp>
    </p:spTree>
    <p:extLst>
      <p:ext uri="{BB962C8B-B14F-4D97-AF65-F5344CB8AC3E}">
        <p14:creationId xmlns:p14="http://schemas.microsoft.com/office/powerpoint/2010/main" val="320058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Map 13.1 | Trade in Silver and Other Commodities, 1650–1750</a:t>
            </a:r>
          </a:p>
          <a:p>
            <a:r>
              <a:rPr lang="en-US" sz="1200" kern="1200" baseline="0" dirty="0">
                <a:solidFill>
                  <a:schemeClr val="tx1"/>
                </a:solidFill>
                <a:latin typeface="+mn-lt"/>
                <a:ea typeface="+mn-ea"/>
                <a:cs typeface="+mn-cs"/>
              </a:rPr>
              <a:t>The seventeenth and eighteenth centuries were the first centuries of true global commerce. Silver was the one item that was traded all over the world.</a:t>
            </a:r>
          </a:p>
          <a:p>
            <a:r>
              <a:rPr lang="en-US" sz="1200" b="0" kern="1200" baseline="0" dirty="0">
                <a:solidFill>
                  <a:schemeClr val="tx1"/>
                </a:solidFill>
                <a:latin typeface="+mn-lt"/>
                <a:ea typeface="+mn-ea"/>
                <a:cs typeface="+mn-cs"/>
              </a:rPr>
              <a:t>• Can you trace the flows of silver from the Americas around the globe (by following the thick red arrows) and identify the commodities that silver was exchanged for in different parts of the world?</a:t>
            </a:r>
          </a:p>
          <a:p>
            <a:r>
              <a:rPr lang="en-US" sz="1200" b="0" kern="1200" baseline="0" dirty="0">
                <a:solidFill>
                  <a:schemeClr val="tx1"/>
                </a:solidFill>
                <a:latin typeface="+mn-lt"/>
                <a:ea typeface="+mn-ea"/>
                <a:cs typeface="+mn-cs"/>
              </a:rPr>
              <a:t>• Does the map provide enough information for you to conclude which of these global empires was the wealthiest and most powerful?</a:t>
            </a:r>
          </a:p>
          <a:p>
            <a:r>
              <a:rPr lang="en-US" sz="1200" b="0" kern="1200" baseline="0" dirty="0">
                <a:solidFill>
                  <a:schemeClr val="tx1"/>
                </a:solidFill>
                <a:latin typeface="+mn-lt"/>
                <a:ea typeface="+mn-ea"/>
                <a:cs typeface="+mn-cs"/>
              </a:rPr>
              <a:t>• According to this map, how did increased trade shape European states’ territorial ambitions?</a:t>
            </a:r>
            <a:endParaRPr lang="en-US" b="0" dirty="0"/>
          </a:p>
        </p:txBody>
      </p:sp>
      <p:sp>
        <p:nvSpPr>
          <p:cNvPr id="4" name="Slide Number Placeholder 3"/>
          <p:cNvSpPr>
            <a:spLocks noGrp="1"/>
          </p:cNvSpPr>
          <p:nvPr>
            <p:ph type="sldNum" sz="quarter" idx="10"/>
          </p:nvPr>
        </p:nvSpPr>
        <p:spPr/>
        <p:txBody>
          <a:bodyPr/>
          <a:lstStyle/>
          <a:p>
            <a:fld id="{7B8C4D58-1073-8F45-8BD3-FB0B066848C9}" type="slidenum">
              <a:rPr lang="en-US" smtClean="0"/>
              <a:pPr/>
              <a:t>42</a:t>
            </a:fld>
            <a:endParaRPr lang="en-US"/>
          </a:p>
        </p:txBody>
      </p:sp>
    </p:spTree>
    <p:extLst>
      <p:ext uri="{BB962C8B-B14F-4D97-AF65-F5344CB8AC3E}">
        <p14:creationId xmlns:p14="http://schemas.microsoft.com/office/powerpoint/2010/main" val="119323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30C4A6-025C-4AF6-A39B-304608D7EC10}"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194665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0C4A6-025C-4AF6-A39B-304608D7EC10}"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88061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0C4A6-025C-4AF6-A39B-304608D7EC10}"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409519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BE6C5B-2DF6-433D-A514-1AE9280372E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211823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E6C5B-2DF6-433D-A514-1AE9280372E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335716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BE6C5B-2DF6-433D-A514-1AE9280372E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3517940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BE6C5B-2DF6-433D-A514-1AE9280372E9}"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3044827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BE6C5B-2DF6-433D-A514-1AE9280372E9}"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1537444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BE6C5B-2DF6-433D-A514-1AE9280372E9}"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3057556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E6C5B-2DF6-433D-A514-1AE9280372E9}"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1104571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BE6C5B-2DF6-433D-A514-1AE9280372E9}"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338574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30C4A6-025C-4AF6-A39B-304608D7EC10}"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4014514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BE6C5B-2DF6-433D-A514-1AE9280372E9}"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3351724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E6C5B-2DF6-433D-A514-1AE9280372E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284429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E6C5B-2DF6-433D-A514-1AE9280372E9}"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4B2F0-AEE0-4B11-95CA-056BB812408B}" type="slidenum">
              <a:rPr lang="en-US" smtClean="0"/>
              <a:t>‹#›</a:t>
            </a:fld>
            <a:endParaRPr lang="en-US"/>
          </a:p>
        </p:txBody>
      </p:sp>
    </p:spTree>
    <p:extLst>
      <p:ext uri="{BB962C8B-B14F-4D97-AF65-F5344CB8AC3E}">
        <p14:creationId xmlns:p14="http://schemas.microsoft.com/office/powerpoint/2010/main" val="99230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30C4A6-025C-4AF6-A39B-304608D7EC10}"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411479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30C4A6-025C-4AF6-A39B-304608D7EC10}"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13113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30C4A6-025C-4AF6-A39B-304608D7EC10}"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115624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30C4A6-025C-4AF6-A39B-304608D7EC10}"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101593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0C4A6-025C-4AF6-A39B-304608D7EC10}"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159175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30C4A6-025C-4AF6-A39B-304608D7EC10}"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377860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30C4A6-025C-4AF6-A39B-304608D7EC10}"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708D8-F1A7-436F-9B1A-43A94D452795}" type="slidenum">
              <a:rPr lang="en-US" smtClean="0"/>
              <a:t>‹#›</a:t>
            </a:fld>
            <a:endParaRPr lang="en-US"/>
          </a:p>
        </p:txBody>
      </p:sp>
    </p:spTree>
    <p:extLst>
      <p:ext uri="{BB962C8B-B14F-4D97-AF65-F5344CB8AC3E}">
        <p14:creationId xmlns:p14="http://schemas.microsoft.com/office/powerpoint/2010/main" val="265302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0C4A6-025C-4AF6-A39B-304608D7EC10}" type="datetimeFigureOut">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708D8-F1A7-436F-9B1A-43A94D452795}" type="slidenum">
              <a:rPr lang="en-US" smtClean="0"/>
              <a:t>‹#›</a:t>
            </a:fld>
            <a:endParaRPr lang="en-US"/>
          </a:p>
        </p:txBody>
      </p:sp>
    </p:spTree>
    <p:extLst>
      <p:ext uri="{BB962C8B-B14F-4D97-AF65-F5344CB8AC3E}">
        <p14:creationId xmlns:p14="http://schemas.microsoft.com/office/powerpoint/2010/main" val="323927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E6C5B-2DF6-433D-A514-1AE9280372E9}" type="datetimeFigureOut">
              <a:rPr lang="en-US" smtClean="0"/>
              <a:t>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4B2F0-AEE0-4B11-95CA-056BB812408B}" type="slidenum">
              <a:rPr lang="en-US" smtClean="0"/>
              <a:t>‹#›</a:t>
            </a:fld>
            <a:endParaRPr lang="en-US"/>
          </a:p>
        </p:txBody>
      </p:sp>
    </p:spTree>
    <p:extLst>
      <p:ext uri="{BB962C8B-B14F-4D97-AF65-F5344CB8AC3E}">
        <p14:creationId xmlns:p14="http://schemas.microsoft.com/office/powerpoint/2010/main" val="3587820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support.wwnorton.com/reques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rjhIzemLdos"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HQPA5oNpfM4"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cdn.kastatic.org/ka-youtube-converted/tPfYrmcfvYE.mp4/tPfYrmcfvYE.png" TargetMode="External"/><Relationship Id="rId4" Type="http://schemas.openxmlformats.org/officeDocument/2006/relationships/hyperlink" Target="https://www.history.com/.image/t_share/MTU3ODc4NjAzNzk4MTYxMTE5/image-placeholder-titl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_Elh_jo_dc"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hyperlink" Target="https://www.youtube.com/watch?v=cjWscQolTK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hyperlink" Target="https://www.youtube.com/watch?v=cjWscQolTK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Worlds Together </a:t>
            </a:r>
          </a:p>
        </p:txBody>
      </p:sp>
      <p:sp>
        <p:nvSpPr>
          <p:cNvPr id="3" name="Subtitle 2"/>
          <p:cNvSpPr>
            <a:spLocks noGrp="1"/>
          </p:cNvSpPr>
          <p:nvPr>
            <p:ph type="subTitle" idx="1"/>
          </p:nvPr>
        </p:nvSpPr>
        <p:spPr/>
        <p:txBody>
          <a:bodyPr>
            <a:normAutofit/>
          </a:bodyPr>
          <a:lstStyle/>
          <a:p>
            <a:r>
              <a:rPr lang="en-US" sz="3600" dirty="0"/>
              <a:t>Contact , Colonization and its Consequences: Focus on the Americas</a:t>
            </a:r>
          </a:p>
        </p:txBody>
      </p:sp>
    </p:spTree>
    <p:extLst>
      <p:ext uri="{BB962C8B-B14F-4D97-AF65-F5344CB8AC3E}">
        <p14:creationId xmlns:p14="http://schemas.microsoft.com/office/powerpoint/2010/main" val="371998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t>
            </a:r>
          </a:p>
        </p:txBody>
      </p:sp>
      <p:sp>
        <p:nvSpPr>
          <p:cNvPr id="3" name="Content Placeholder 2"/>
          <p:cNvSpPr>
            <a:spLocks noGrp="1"/>
          </p:cNvSpPr>
          <p:nvPr>
            <p:ph idx="1"/>
          </p:nvPr>
        </p:nvSpPr>
        <p:spPr>
          <a:xfrm>
            <a:off x="200297" y="1825624"/>
            <a:ext cx="11153503" cy="5097689"/>
          </a:xfrm>
        </p:spPr>
        <p:txBody>
          <a:bodyPr>
            <a:normAutofit/>
          </a:bodyPr>
          <a:lstStyle/>
          <a:p>
            <a:pPr>
              <a:buFont typeface="Courier New" pitchFamily="49" charset="0"/>
              <a:buChar char="o"/>
            </a:pPr>
            <a:r>
              <a:rPr lang="en-US" sz="2600" dirty="0">
                <a:latin typeface="Arial" pitchFamily="34" charset="0"/>
                <a:cs typeface="Arial" pitchFamily="34" charset="0"/>
              </a:rPr>
              <a:t>The plague in Europe</a:t>
            </a:r>
          </a:p>
          <a:p>
            <a:pPr lvl="2" indent="-283464">
              <a:buFont typeface="Wingdings" pitchFamily="2" charset="2"/>
              <a:buChar char="§"/>
            </a:pPr>
            <a:r>
              <a:rPr lang="en-US" dirty="0">
                <a:latin typeface="Arial" pitchFamily="34" charset="0"/>
                <a:cs typeface="Arial" pitchFamily="34" charset="0"/>
              </a:rPr>
              <a:t>The plague killed nearly two-thirds of Europe’s population from 1346 to 1353</a:t>
            </a:r>
          </a:p>
          <a:p>
            <a:pPr lvl="2" indent="-283464">
              <a:buFont typeface="Wingdings" pitchFamily="2" charset="2"/>
              <a:buChar char="§"/>
            </a:pPr>
            <a:r>
              <a:rPr lang="en-US" dirty="0">
                <a:latin typeface="Arial" pitchFamily="34" charset="0"/>
                <a:cs typeface="Arial" pitchFamily="34" charset="0"/>
              </a:rPr>
              <a:t>Cities were especially vulnerable, because they were overcrowded and unsanitary</a:t>
            </a:r>
          </a:p>
          <a:p>
            <a:pPr lvl="2" indent="-283464">
              <a:buFont typeface="Wingdings" pitchFamily="2" charset="2"/>
              <a:buChar char="§"/>
            </a:pPr>
            <a:r>
              <a:rPr lang="en-US" dirty="0">
                <a:latin typeface="Arial" pitchFamily="34" charset="0"/>
                <a:cs typeface="Arial" pitchFamily="34" charset="0"/>
              </a:rPr>
              <a:t>By 1450, Europe’s population had fallen to one-quarter of its previous size  </a:t>
            </a:r>
          </a:p>
          <a:p>
            <a:pPr marL="347472" lvl="1" indent="-347472"/>
            <a:r>
              <a:rPr lang="en-US" dirty="0">
                <a:latin typeface="Arial" pitchFamily="34" charset="0"/>
                <a:cs typeface="Arial" pitchFamily="34" charset="0"/>
              </a:rPr>
              <a:t>Church, in response:</a:t>
            </a:r>
          </a:p>
          <a:p>
            <a:pPr marL="1257300" lvl="3" indent="-342900">
              <a:buFont typeface="Wingdings" panose="05000000000000000000" pitchFamily="2" charset="2"/>
              <a:buChar char="§"/>
            </a:pPr>
            <a:r>
              <a:rPr lang="en-US" sz="2000" dirty="0">
                <a:latin typeface="Arial" pitchFamily="34" charset="0"/>
                <a:cs typeface="Arial" pitchFamily="34" charset="0"/>
              </a:rPr>
              <a:t>Struggled to reclaim its power as it faced challenges from officials and laity</a:t>
            </a:r>
          </a:p>
          <a:p>
            <a:pPr marL="1257300" lvl="3" indent="-342900">
              <a:buFont typeface="Wingdings" panose="05000000000000000000" pitchFamily="2" charset="2"/>
              <a:buChar char="§"/>
            </a:pPr>
            <a:r>
              <a:rPr lang="en-US" sz="2000" dirty="0">
                <a:latin typeface="Arial" pitchFamily="34" charset="0"/>
                <a:cs typeface="Arial" pitchFamily="34" charset="0"/>
              </a:rPr>
              <a:t>Increased persecution of heretics, Jews, Muslims, homosexuals, prostitutes, and “witches”</a:t>
            </a:r>
          </a:p>
          <a:p>
            <a:pPr marL="1257300" lvl="3" indent="-342900">
              <a:buFont typeface="Wingdings" panose="05000000000000000000" pitchFamily="2" charset="2"/>
              <a:buChar char="§"/>
            </a:pPr>
            <a:r>
              <a:rPr lang="en-US" sz="2000" dirty="0">
                <a:latin typeface="Arial" pitchFamily="34" charset="0"/>
                <a:cs typeface="Arial" pitchFamily="34" charset="0"/>
              </a:rPr>
              <a:t>Expanded its charity, giving alms to the poor</a:t>
            </a:r>
          </a:p>
          <a:p>
            <a:pPr marL="457200" lvl="1" indent="-457200"/>
            <a:r>
              <a:rPr lang="en-US" sz="2600" dirty="0">
                <a:latin typeface="Arial" pitchFamily="34" charset="0"/>
                <a:cs typeface="Arial" pitchFamily="34" charset="0"/>
              </a:rPr>
              <a:t>Saw large-scale peasant revolts</a:t>
            </a:r>
          </a:p>
          <a:p>
            <a:pPr marL="1143000" lvl="3" indent="-283464">
              <a:buFont typeface="Wingdings" pitchFamily="2" charset="2"/>
              <a:buChar char="§"/>
            </a:pPr>
            <a:r>
              <a:rPr lang="en-US" i="1" dirty="0" err="1">
                <a:latin typeface="Arial" pitchFamily="34" charset="0"/>
                <a:cs typeface="Arial" pitchFamily="34" charset="0"/>
              </a:rPr>
              <a:t>Jacquerie</a:t>
            </a:r>
            <a:r>
              <a:rPr lang="en-US" dirty="0">
                <a:latin typeface="Arial" pitchFamily="34" charset="0"/>
                <a:cs typeface="Arial" pitchFamily="34" charset="0"/>
              </a:rPr>
              <a:t> in 1358: French peasants revolted and went on a rampage against nobles and clergy</a:t>
            </a:r>
          </a:p>
          <a:p>
            <a:pPr marL="1143000" lvl="3" indent="-283464">
              <a:buFont typeface="Wingdings" pitchFamily="2" charset="2"/>
              <a:buChar char="§"/>
            </a:pPr>
            <a:r>
              <a:rPr lang="en-US" dirty="0">
                <a:latin typeface="Arial" pitchFamily="34" charset="0"/>
                <a:cs typeface="Arial" pitchFamily="34" charset="0"/>
              </a:rPr>
              <a:t>English Peasants’ Revolt in 1381</a:t>
            </a:r>
          </a:p>
        </p:txBody>
      </p:sp>
    </p:spTree>
    <p:extLst>
      <p:ext uri="{BB962C8B-B14F-4D97-AF65-F5344CB8AC3E}">
        <p14:creationId xmlns:p14="http://schemas.microsoft.com/office/powerpoint/2010/main" val="372772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Governments</a:t>
            </a:r>
          </a:p>
        </p:txBody>
      </p:sp>
      <p:sp>
        <p:nvSpPr>
          <p:cNvPr id="3" name="Content Placeholder 2"/>
          <p:cNvSpPr>
            <a:spLocks noGrp="1"/>
          </p:cNvSpPr>
          <p:nvPr>
            <p:ph idx="1"/>
          </p:nvPr>
        </p:nvSpPr>
        <p:spPr>
          <a:xfrm>
            <a:off x="60960" y="1825625"/>
            <a:ext cx="11292840" cy="4932226"/>
          </a:xfrm>
        </p:spPr>
        <p:txBody>
          <a:bodyPr>
            <a:normAutofit fontScale="92500"/>
          </a:bodyPr>
          <a:lstStyle/>
          <a:p>
            <a:r>
              <a:rPr lang="en-US" dirty="0">
                <a:latin typeface="Arial" pitchFamily="34" charset="0"/>
                <a:cs typeface="Arial" pitchFamily="34" charset="0"/>
              </a:rPr>
              <a:t>Increase in state power in monarchies such as Hapsburgs.  In France, England, Spain, Portugal, e.g., the power of local (feudal) lords was surpassed by new “national monarchies”</a:t>
            </a:r>
          </a:p>
          <a:p>
            <a:r>
              <a:rPr lang="en-US" dirty="0">
                <a:latin typeface="Arial" pitchFamily="34" charset="0"/>
                <a:cs typeface="Arial" pitchFamily="34" charset="0"/>
              </a:rPr>
              <a:t>In other locations, Italian City States e.g., the wealthy selected their leaders</a:t>
            </a:r>
          </a:p>
          <a:p>
            <a:pPr marL="347472" lvl="1" indent="-347472"/>
            <a:r>
              <a:rPr lang="en-US" sz="2600" dirty="0">
                <a:latin typeface="Arial" pitchFamily="34" charset="0"/>
                <a:cs typeface="Arial" pitchFamily="34" charset="0"/>
              </a:rPr>
              <a:t>“Reconquista” of the Iberian peninsula and </a:t>
            </a:r>
            <a:r>
              <a:rPr lang="en-US" dirty="0">
                <a:latin typeface="Arial" pitchFamily="34" charset="0"/>
                <a:cs typeface="Arial" pitchFamily="34" charset="0"/>
              </a:rPr>
              <a:t>The Inquisition</a:t>
            </a:r>
          </a:p>
          <a:p>
            <a:pPr marL="740664" lvl="2" indent="-283464">
              <a:buFont typeface="Courier New" pitchFamily="49" charset="0"/>
              <a:buChar char="o"/>
            </a:pPr>
            <a:r>
              <a:rPr lang="en-US" sz="2200" dirty="0">
                <a:latin typeface="Arial" pitchFamily="34" charset="0"/>
                <a:cs typeface="Arial" pitchFamily="34" charset="0"/>
              </a:rPr>
              <a:t>In 1481, the Inquisition targeted </a:t>
            </a:r>
            <a:r>
              <a:rPr lang="en-US" sz="2200" i="1" dirty="0" err="1">
                <a:latin typeface="Arial" pitchFamily="34" charset="0"/>
                <a:cs typeface="Arial" pitchFamily="34" charset="0"/>
              </a:rPr>
              <a:t>conversos</a:t>
            </a:r>
            <a:r>
              <a:rPr lang="en-US" sz="2200" dirty="0">
                <a:latin typeface="Arial" pitchFamily="34" charset="0"/>
                <a:cs typeface="Arial" pitchFamily="34" charset="0"/>
              </a:rPr>
              <a:t>, or recently converted Jews and Muslims </a:t>
            </a:r>
          </a:p>
          <a:p>
            <a:pPr marL="740664" lvl="2" indent="-283464">
              <a:buFont typeface="Courier New" pitchFamily="49" charset="0"/>
              <a:buChar char="o"/>
            </a:pPr>
            <a:r>
              <a:rPr lang="en-US" sz="2200" dirty="0">
                <a:latin typeface="Arial" pitchFamily="34" charset="0"/>
                <a:cs typeface="Arial" pitchFamily="34" charset="0"/>
              </a:rPr>
              <a:t>After the fall of Granada in 1492, the monarchs ordered all Jews and some Moors, half a million people, out of Spain   </a:t>
            </a:r>
          </a:p>
          <a:p>
            <a:r>
              <a:rPr lang="en-US" dirty="0">
                <a:latin typeface="Arial" pitchFamily="34" charset="0"/>
                <a:cs typeface="Arial" pitchFamily="34" charset="0"/>
              </a:rPr>
              <a:t>Some European economies grew with expansion of trade with Asia</a:t>
            </a:r>
          </a:p>
          <a:p>
            <a:pPr lvl="1"/>
            <a:r>
              <a:rPr lang="en-US" dirty="0">
                <a:latin typeface="Arial" pitchFamily="34" charset="0"/>
                <a:cs typeface="Arial" pitchFamily="34" charset="0"/>
              </a:rPr>
              <a:t>Spanish Monarchs gave their royal support to a Genoese navigator, Christopher Columbus, who promised them unimaginable wealth</a:t>
            </a:r>
            <a:endParaRPr lang="en-US" dirty="0"/>
          </a:p>
          <a:p>
            <a:pPr lvl="1"/>
            <a:r>
              <a:rPr lang="en-US" dirty="0">
                <a:latin typeface="Arial" pitchFamily="34" charset="0"/>
                <a:cs typeface="Arial" pitchFamily="34" charset="0"/>
              </a:rPr>
              <a:t>In northern Europe, the lack of access to trade networks added to political instability</a:t>
            </a:r>
          </a:p>
          <a:p>
            <a:endParaRPr lang="en-US" dirty="0">
              <a:latin typeface="Arial" pitchFamily="34" charset="0"/>
              <a:cs typeface="Arial" pitchFamily="34" charset="0"/>
            </a:endParaRPr>
          </a:p>
          <a:p>
            <a:endParaRPr lang="en-US" dirty="0"/>
          </a:p>
          <a:p>
            <a:endParaRPr lang="en-US" dirty="0"/>
          </a:p>
        </p:txBody>
      </p:sp>
    </p:spTree>
    <p:extLst>
      <p:ext uri="{BB962C8B-B14F-4D97-AF65-F5344CB8AC3E}">
        <p14:creationId xmlns:p14="http://schemas.microsoft.com/office/powerpoint/2010/main" val="350874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itchFamily="34" charset="0"/>
                <a:cs typeface="Arial" pitchFamily="34" charset="0"/>
              </a:rPr>
              <a:t>The Renaissance and Political Power in Europe</a:t>
            </a:r>
          </a:p>
        </p:txBody>
      </p:sp>
      <p:sp>
        <p:nvSpPr>
          <p:cNvPr id="3" name="Content Placeholder 2"/>
          <p:cNvSpPr>
            <a:spLocks noGrp="1"/>
          </p:cNvSpPr>
          <p:nvPr>
            <p:ph idx="1"/>
          </p:nvPr>
        </p:nvSpPr>
        <p:spPr>
          <a:xfrm>
            <a:off x="313509" y="1158240"/>
            <a:ext cx="11765280" cy="5538651"/>
          </a:xfrm>
        </p:spPr>
        <p:txBody>
          <a:bodyPr>
            <a:normAutofit fontScale="85000" lnSpcReduction="10000"/>
          </a:bodyPr>
          <a:lstStyle/>
          <a:p>
            <a:r>
              <a:rPr lang="en-US" sz="2400" dirty="0">
                <a:latin typeface="Arial" pitchFamily="34" charset="0"/>
                <a:cs typeface="Arial" pitchFamily="34" charset="0"/>
              </a:rPr>
              <a:t>Western Europe had lost knowledge of ancient Greek or Rome.  Flight of Armenian scholars from Constantinople after Ottoman conquest made this knowledge available to them</a:t>
            </a:r>
          </a:p>
          <a:p>
            <a:r>
              <a:rPr lang="en-US" sz="2400" dirty="0">
                <a:latin typeface="Arial" pitchFamily="34" charset="0"/>
                <a:cs typeface="Arial" pitchFamily="34" charset="0"/>
              </a:rPr>
              <a:t>Scholars at </a:t>
            </a:r>
            <a:r>
              <a:rPr lang="en-US" sz="2400" i="1" dirty="0" err="1">
                <a:latin typeface="Arial" pitchFamily="34" charset="0"/>
                <a:cs typeface="Arial" pitchFamily="34" charset="0"/>
              </a:rPr>
              <a:t>Universitas</a:t>
            </a:r>
            <a:r>
              <a:rPr lang="en-US" sz="2400" i="1" dirty="0">
                <a:latin typeface="Arial" pitchFamily="34" charset="0"/>
                <a:cs typeface="Arial" pitchFamily="34" charset="0"/>
              </a:rPr>
              <a:t> </a:t>
            </a:r>
            <a:r>
              <a:rPr lang="en-US" sz="2400" dirty="0">
                <a:latin typeface="Arial" pitchFamily="34" charset="0"/>
                <a:cs typeface="Arial" pitchFamily="34" charset="0"/>
              </a:rPr>
              <a:t>had been struggling to cope with new circumstances. The availability of older knowledge led to “a dive backward” into traditions of ancient Greece and Rome. </a:t>
            </a:r>
            <a:r>
              <a:rPr lang="en-US" sz="2400" b="1" dirty="0">
                <a:latin typeface="Arial" pitchFamily="34" charset="0"/>
                <a:cs typeface="Arial" pitchFamily="34" charset="0"/>
              </a:rPr>
              <a:t>Humanism</a:t>
            </a:r>
            <a:r>
              <a:rPr lang="en-US" sz="2400" dirty="0">
                <a:latin typeface="Arial" pitchFamily="34" charset="0"/>
                <a:cs typeface="Arial" pitchFamily="34" charset="0"/>
              </a:rPr>
              <a:t> aspired to know more about the human experience </a:t>
            </a:r>
            <a:r>
              <a:rPr lang="en-US" sz="2400" i="1" dirty="0">
                <a:latin typeface="Arial" pitchFamily="34" charset="0"/>
                <a:cs typeface="Arial" pitchFamily="34" charset="0"/>
              </a:rPr>
              <a:t>beyond what the Christian scriptures offered</a:t>
            </a:r>
            <a:endParaRPr lang="en-US" sz="2400" dirty="0">
              <a:latin typeface="Arial" pitchFamily="34" charset="0"/>
              <a:cs typeface="Arial" pitchFamily="34" charset="0"/>
            </a:endParaRPr>
          </a:p>
          <a:p>
            <a:r>
              <a:rPr lang="en-US" sz="2400" dirty="0">
                <a:latin typeface="Arial" pitchFamily="34" charset="0"/>
                <a:cs typeface="Arial" pitchFamily="34" charset="0"/>
              </a:rPr>
              <a:t>Led to what was termed a “</a:t>
            </a:r>
            <a:r>
              <a:rPr lang="en-US" sz="2400" b="1" dirty="0">
                <a:effectLst>
                  <a:outerShdw blurRad="38100" dist="38100" dir="2700000" algn="tl">
                    <a:srgbClr val="000000">
                      <a:alpha val="43137"/>
                    </a:srgbClr>
                  </a:outerShdw>
                </a:effectLst>
                <a:latin typeface="Arial" pitchFamily="34" charset="0"/>
                <a:cs typeface="Arial" pitchFamily="34" charset="0"/>
              </a:rPr>
              <a:t>Renaissance</a:t>
            </a:r>
            <a:r>
              <a:rPr lang="en-US" sz="2400" dirty="0">
                <a:latin typeface="Arial" pitchFamily="34" charset="0"/>
                <a:cs typeface="Arial" pitchFamily="34" charset="0"/>
              </a:rPr>
              <a:t>” (revival) in arts and ideas</a:t>
            </a:r>
          </a:p>
          <a:p>
            <a:r>
              <a:rPr lang="en-US" sz="2400" dirty="0">
                <a:latin typeface="Arial" pitchFamily="34" charset="0"/>
                <a:cs typeface="Arial" pitchFamily="34" charset="0"/>
              </a:rPr>
              <a:t>Not always appreciated, either by Church or all political leaders</a:t>
            </a:r>
          </a:p>
          <a:p>
            <a:r>
              <a:rPr lang="en-US" sz="2400" dirty="0">
                <a:latin typeface="Arial" pitchFamily="34" charset="0"/>
                <a:cs typeface="Arial" pitchFamily="34" charset="0"/>
              </a:rPr>
              <a:t>Moving around made Europe’s Renaissance elites more cosmopolitan (as it had in China and the Islamic empires). Scholars met one another in different locations and formed a “republic of letters”—a network of seekers of knowledge, creating a </a:t>
            </a:r>
            <a:r>
              <a:rPr lang="en-US" sz="2400" b="1" dirty="0">
                <a:latin typeface="Arial" pitchFamily="34" charset="0"/>
                <a:cs typeface="Arial" pitchFamily="34" charset="0"/>
              </a:rPr>
              <a:t>trans-European intellectual elite</a:t>
            </a:r>
          </a:p>
          <a:p>
            <a:r>
              <a:rPr lang="en-US" sz="2400" dirty="0">
                <a:latin typeface="Arial" pitchFamily="34" charset="0"/>
                <a:cs typeface="Arial" pitchFamily="34" charset="0"/>
              </a:rPr>
              <a:t>New ideas had real world applications in statecraft and military technology</a:t>
            </a:r>
          </a:p>
          <a:p>
            <a:r>
              <a:rPr lang="en-US" sz="2400" dirty="0">
                <a:latin typeface="Arial" pitchFamily="34" charset="0"/>
                <a:cs typeface="Arial" pitchFamily="34" charset="0"/>
              </a:rPr>
              <a:t>The Renaissance also gave a </a:t>
            </a:r>
            <a:r>
              <a:rPr lang="en-US" sz="2200" dirty="0">
                <a:latin typeface="Arial" pitchFamily="34" charset="0"/>
                <a:cs typeface="Arial" pitchFamily="34" charset="0"/>
              </a:rPr>
              <a:t>network of educated men and women the means to challenge political, clerical, and aesthetic authority</a:t>
            </a:r>
          </a:p>
          <a:p>
            <a:pPr marL="740664" lvl="2" indent="-283464">
              <a:buFont typeface="Courier New" pitchFamily="49" charset="0"/>
              <a:buChar char="o"/>
            </a:pPr>
            <a:r>
              <a:rPr lang="en-US" sz="2200" dirty="0">
                <a:latin typeface="Arial" pitchFamily="34" charset="0"/>
                <a:cs typeface="Arial" pitchFamily="34" charset="0"/>
              </a:rPr>
              <a:t>Florentines pioneered a form of civic humanism under which all citizens were to devote themselves to ensuring liberty</a:t>
            </a:r>
          </a:p>
          <a:p>
            <a:pPr marL="342900" lvl="1" indent="-342900"/>
            <a:r>
              <a:rPr lang="en-US" dirty="0">
                <a:latin typeface="Arial" panose="020B0604020202020204" pitchFamily="34" charset="0"/>
                <a:cs typeface="Arial" panose="020B0604020202020204" pitchFamily="34" charset="0"/>
              </a:rPr>
              <a:t>Deploying both ancient ideas and this-worldly power, the Renaissance revolutionized both European culture and politics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43671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10194"/>
          </a:xfrm>
        </p:spPr>
        <p:txBody>
          <a:bodyPr>
            <a:normAutofit fontScale="90000"/>
          </a:bodyPr>
          <a:lstStyle/>
          <a:p>
            <a:r>
              <a:rPr lang="en-US" dirty="0"/>
              <a:t>Lecture FEBRUARY 7</a:t>
            </a:r>
            <a:r>
              <a:rPr lang="en-US" baseline="30000" dirty="0"/>
              <a:t>th</a:t>
            </a:r>
            <a:r>
              <a:rPr lang="en-US" dirty="0"/>
              <a:t> Housekeeping</a:t>
            </a:r>
            <a:br>
              <a:rPr lang="en-US" dirty="0"/>
            </a:br>
            <a:endParaRPr lang="en-US" dirty="0"/>
          </a:p>
        </p:txBody>
      </p:sp>
      <p:sp>
        <p:nvSpPr>
          <p:cNvPr id="3" name="Content Placeholder 2"/>
          <p:cNvSpPr>
            <a:spLocks noGrp="1"/>
          </p:cNvSpPr>
          <p:nvPr>
            <p:ph idx="1"/>
          </p:nvPr>
        </p:nvSpPr>
        <p:spPr>
          <a:xfrm>
            <a:off x="-1" y="1264024"/>
            <a:ext cx="11773989" cy="5398033"/>
          </a:xfrm>
        </p:spPr>
        <p:txBody>
          <a:bodyPr>
            <a:normAutofit/>
          </a:bodyPr>
          <a:lstStyle/>
          <a:p>
            <a:r>
              <a:rPr lang="en-US" dirty="0"/>
              <a:t>1. </a:t>
            </a:r>
            <a:r>
              <a:rPr lang="en-US" dirty="0">
                <a:effectLst>
                  <a:outerShdw blurRad="38100" dist="38100" dir="2700000" algn="tl">
                    <a:srgbClr val="000000">
                      <a:alpha val="43137"/>
                    </a:srgbClr>
                  </a:outerShdw>
                </a:effectLst>
              </a:rPr>
              <a:t>Quiz ONE</a:t>
            </a:r>
            <a:r>
              <a:rPr lang="en-US" dirty="0"/>
              <a:t>, drawing from Chapters 10, 11, 12 opened today</a:t>
            </a:r>
          </a:p>
          <a:p>
            <a:pPr lvl="1"/>
            <a:r>
              <a:rPr lang="en-US" dirty="0"/>
              <a:t>As  “study guide” please use “Review Quizzes” for the relevant chapters</a:t>
            </a:r>
          </a:p>
          <a:p>
            <a:pPr lvl="1"/>
            <a:r>
              <a:rPr lang="en-US" smtClean="0"/>
              <a:t>For </a:t>
            </a:r>
            <a:r>
              <a:rPr lang="en-US" dirty="0"/>
              <a:t>Quiz One, all the questions will be drawn from the Review Quizzes for Chapters 10, 11, and 12</a:t>
            </a:r>
          </a:p>
          <a:p>
            <a:pPr marL="457200" lvl="1" indent="0">
              <a:buNone/>
            </a:pPr>
            <a:endParaRPr lang="en-US" dirty="0"/>
          </a:p>
          <a:p>
            <a:pPr marL="342900" marR="0" lvl="0" indent="-342900">
              <a:lnSpc>
                <a:spcPct val="110000"/>
              </a:lnSpc>
              <a:spcBef>
                <a:spcPts val="0"/>
              </a:spcBef>
              <a:spcAft>
                <a:spcPts val="0"/>
              </a:spcAft>
              <a:buFont typeface="Symbol" panose="05050102010706020507" pitchFamily="18" charset="2"/>
              <a:buChar char=""/>
            </a:pPr>
            <a:r>
              <a:rPr lang="en-US" sz="2800" kern="1200" dirty="0">
                <a:effectLst/>
                <a:latin typeface="Times New Roman" panose="02020603050405020304" pitchFamily="18" charset="0"/>
                <a:ea typeface="Times New Roman" panose="02020603050405020304" pitchFamily="18" charset="0"/>
                <a:cs typeface="Times New Roman" panose="02020603050405020304" pitchFamily="18" charset="0"/>
              </a:rPr>
              <a:t>2. PRIMARY SOURCE evaluation assignment has been live since last Thu  DUE Thu Feb 16</a:t>
            </a:r>
            <a:r>
              <a:rPr lang="en-US" sz="2800" kern="1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nSpc>
                <a:spcPct val="110000"/>
              </a:lnSpc>
              <a:spcBef>
                <a:spcPts val="0"/>
              </a:spcBef>
              <a:spcAft>
                <a:spcPts val="0"/>
              </a:spcAft>
              <a:buNone/>
            </a:pPr>
            <a:endParaRPr lang="en-US" sz="2800" dirty="0">
              <a:effectLst/>
              <a:latin typeface="Times New Roman" panose="02020603050405020304" pitchFamily="18" charset="0"/>
              <a:ea typeface="Times New Roman" panose="02020603050405020304" pitchFamily="18" charset="0"/>
              <a:cs typeface="Mangal" panose="02040503050203030202" pitchFamily="18" charset="0"/>
            </a:endParaRPr>
          </a:p>
          <a:p>
            <a:r>
              <a:rPr lang="en-US" dirty="0"/>
              <a:t>3. Do see the short 6 minute documentary film in addition to readings for Feb 9</a:t>
            </a:r>
            <a:r>
              <a:rPr lang="en-US" baseline="30000" dirty="0"/>
              <a:t>th</a:t>
            </a:r>
            <a:r>
              <a:rPr lang="en-US" dirty="0"/>
              <a:t> </a:t>
            </a:r>
          </a:p>
        </p:txBody>
      </p:sp>
    </p:spTree>
    <p:extLst>
      <p:ext uri="{BB962C8B-B14F-4D97-AF65-F5344CB8AC3E}">
        <p14:creationId xmlns:p14="http://schemas.microsoft.com/office/powerpoint/2010/main" val="257310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0124"/>
          </a:xfrm>
        </p:spPr>
        <p:txBody>
          <a:bodyPr>
            <a:normAutofit fontScale="90000"/>
          </a:bodyPr>
          <a:lstStyle/>
          <a:p>
            <a:r>
              <a:rPr lang="en-US" dirty="0"/>
              <a:t>WORLDS TOGETHER </a:t>
            </a:r>
            <a:br>
              <a:rPr lang="en-US" dirty="0"/>
            </a:br>
            <a:endParaRPr lang="en-US" dirty="0"/>
          </a:p>
        </p:txBody>
      </p:sp>
      <p:sp>
        <p:nvSpPr>
          <p:cNvPr id="3" name="Content Placeholder 2"/>
          <p:cNvSpPr>
            <a:spLocks noGrp="1"/>
          </p:cNvSpPr>
          <p:nvPr>
            <p:ph idx="1"/>
          </p:nvPr>
        </p:nvSpPr>
        <p:spPr>
          <a:xfrm>
            <a:off x="142875" y="685800"/>
            <a:ext cx="12049125" cy="6172200"/>
          </a:xfrm>
        </p:spPr>
        <p:txBody>
          <a:bodyPr>
            <a:normAutofit fontScale="92500" lnSpcReduction="10000"/>
          </a:bodyPr>
          <a:lstStyle/>
          <a:p>
            <a:r>
              <a:rPr lang="en-US" dirty="0"/>
              <a:t>1400-1600 era saw eastern and western hemispheres connected–worlds apart moving to worlds coming together</a:t>
            </a:r>
          </a:p>
          <a:p>
            <a:r>
              <a:rPr lang="en-US" dirty="0"/>
              <a:t>Cannot call it an age of “discovery”  </a:t>
            </a:r>
          </a:p>
          <a:p>
            <a:pPr lvl="1"/>
            <a:r>
              <a:rPr lang="en-US" dirty="0"/>
              <a:t>Indian subcontinent had maritime connections with Afro Eurasia since start of Common Era, if not a couple of millennia prior to that.  No “discovery” there</a:t>
            </a:r>
          </a:p>
          <a:p>
            <a:pPr lvl="1"/>
            <a:r>
              <a:rPr lang="en-US" dirty="0"/>
              <a:t>Americas had rich, prosperous empires</a:t>
            </a:r>
          </a:p>
          <a:p>
            <a:pPr lvl="1"/>
            <a:r>
              <a:rPr lang="en-US" dirty="0"/>
              <a:t>Population of Aztec and Inca empires together ca. 1500 = ~ 18 million</a:t>
            </a:r>
          </a:p>
          <a:p>
            <a:pPr lvl="1"/>
            <a:r>
              <a:rPr lang="en-US" dirty="0"/>
              <a:t>Population of Spain ca. 1500 = ~ 8 million</a:t>
            </a:r>
          </a:p>
          <a:p>
            <a:pPr lvl="1"/>
            <a:r>
              <a:rPr lang="en-US" dirty="0"/>
              <a:t>Who “discovered” whom?</a:t>
            </a:r>
          </a:p>
          <a:p>
            <a:r>
              <a:rPr lang="en-US" dirty="0"/>
              <a:t>But a historically a momentous occurrence: historians are still debating how best to label this.  A Conquest?  An Invasion? A Collision? Or simply an Encounter? </a:t>
            </a:r>
          </a:p>
          <a:p>
            <a:r>
              <a:rPr lang="en-US" dirty="0"/>
              <a:t>On one point though, historians are agree.  This hemispheric contact inaugurated a system of global inequality  (more on that later!)</a:t>
            </a:r>
          </a:p>
          <a:p>
            <a:r>
              <a:rPr lang="en-US" dirty="0"/>
              <a:t>The arrival of Spaniards and Portuguese also began one of the most profound and extensive changes in the history of human-kind. From 1500-1850: about 10-15 million Africans and about 5 million Europeans crossed the Atlantic and settled into the Americas–as part of a great migratory global movement</a:t>
            </a:r>
          </a:p>
        </p:txBody>
      </p:sp>
    </p:spTree>
    <p:extLst>
      <p:ext uri="{BB962C8B-B14F-4D97-AF65-F5344CB8AC3E}">
        <p14:creationId xmlns:p14="http://schemas.microsoft.com/office/powerpoint/2010/main" val="214255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 Ottomans have to do with this?</a:t>
            </a:r>
          </a:p>
        </p:txBody>
      </p:sp>
      <p:sp>
        <p:nvSpPr>
          <p:cNvPr id="3" name="Content Placeholder 2"/>
          <p:cNvSpPr>
            <a:spLocks noGrp="1"/>
          </p:cNvSpPr>
          <p:nvPr>
            <p:ph idx="1"/>
          </p:nvPr>
        </p:nvSpPr>
        <p:spPr>
          <a:xfrm>
            <a:off x="0" y="1825625"/>
            <a:ext cx="11353800" cy="4965700"/>
          </a:xfrm>
        </p:spPr>
        <p:txBody>
          <a:bodyPr>
            <a:normAutofit/>
          </a:bodyPr>
          <a:lstStyle/>
          <a:p>
            <a:r>
              <a:rPr lang="en-US" dirty="0"/>
              <a:t>Not the Renaissance, that they did too </a:t>
            </a:r>
            <a:r>
              <a:rPr lang="en-US" sz="2000" dirty="0"/>
              <a:t>(classical texts travel to W. Europe)</a:t>
            </a:r>
            <a:r>
              <a:rPr lang="en-US" dirty="0"/>
              <a:t>  but the </a:t>
            </a:r>
            <a:r>
              <a:rPr lang="en-US" b="1" dirty="0"/>
              <a:t>Age of European EXPLORATION</a:t>
            </a:r>
            <a:r>
              <a:rPr lang="en-US" dirty="0"/>
              <a:t>?</a:t>
            </a:r>
          </a:p>
          <a:p>
            <a:r>
              <a:rPr lang="en-US" dirty="0"/>
              <a:t>Ottoman empire expanding</a:t>
            </a:r>
          </a:p>
          <a:p>
            <a:pPr lvl="1"/>
            <a:r>
              <a:rPr lang="en-US" dirty="0"/>
              <a:t>conquests of Constantinople (1453) and Athens (1458) in West</a:t>
            </a:r>
          </a:p>
          <a:p>
            <a:pPr lvl="1"/>
            <a:r>
              <a:rPr lang="en-US" dirty="0"/>
              <a:t>of Egypt and Syria (1516–1517) in east</a:t>
            </a:r>
          </a:p>
          <a:p>
            <a:r>
              <a:rPr lang="en-US" dirty="0"/>
              <a:t>Effectively control (therefore block) trading routes to the riches of Asia</a:t>
            </a:r>
          </a:p>
          <a:p>
            <a:r>
              <a:rPr lang="en-US" dirty="0"/>
              <a:t>THAT is a one big reason why European kingdoms like Portugal and Spain begin exploring Atlantic coast of Africa, and later their attempts to find new routes to South and East Asia</a:t>
            </a:r>
          </a:p>
          <a:p>
            <a:r>
              <a:rPr lang="en-US" dirty="0"/>
              <a:t>The Spanish supported </a:t>
            </a:r>
            <a:r>
              <a:rPr lang="en-US" dirty="0">
                <a:effectLst>
                  <a:outerShdw blurRad="38100" dist="38100" dir="2700000" algn="tl">
                    <a:srgbClr val="000000">
                      <a:alpha val="43137"/>
                    </a:srgbClr>
                  </a:outerShdw>
                </a:effectLst>
              </a:rPr>
              <a:t>Columbus</a:t>
            </a:r>
            <a:r>
              <a:rPr lang="en-US" dirty="0"/>
              <a:t>’s explorations to Asia, with new sea routes to the west, Portuguese sponsor </a:t>
            </a:r>
            <a:r>
              <a:rPr lang="en-US" dirty="0">
                <a:effectLst>
                  <a:outerShdw blurRad="38100" dist="38100" dir="2700000" algn="tl">
                    <a:srgbClr val="000000">
                      <a:alpha val="43137"/>
                    </a:srgbClr>
                  </a:outerShdw>
                </a:effectLst>
              </a:rPr>
              <a:t>Vasco da Gama </a:t>
            </a:r>
            <a:r>
              <a:rPr lang="en-US" dirty="0"/>
              <a:t>traveling east</a:t>
            </a:r>
          </a:p>
          <a:p>
            <a:endParaRPr lang="en-US" dirty="0"/>
          </a:p>
          <a:p>
            <a:endParaRPr lang="en-US" dirty="0"/>
          </a:p>
          <a:p>
            <a:pPr lvl="1"/>
            <a:endParaRPr lang="en-US" dirty="0"/>
          </a:p>
        </p:txBody>
      </p:sp>
    </p:spTree>
    <p:extLst>
      <p:ext uri="{BB962C8B-B14F-4D97-AF65-F5344CB8AC3E}">
        <p14:creationId xmlns:p14="http://schemas.microsoft.com/office/powerpoint/2010/main" val="40829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itchFamily="34" charset="0"/>
                <a:cs typeface="Arial" pitchFamily="34" charset="0"/>
              </a:rPr>
              <a:t>The Ottoman Empire at the </a:t>
            </a:r>
            <a:r>
              <a:rPr lang="en-US" sz="3600">
                <a:latin typeface="Arial" pitchFamily="34" charset="0"/>
                <a:cs typeface="Arial" pitchFamily="34" charset="0"/>
              </a:rPr>
              <a:t>Middle </a:t>
            </a:r>
            <a:br>
              <a:rPr lang="en-US" sz="3600">
                <a:latin typeface="Arial" pitchFamily="34" charset="0"/>
                <a:cs typeface="Arial" pitchFamily="34" charset="0"/>
              </a:rPr>
            </a:br>
            <a:r>
              <a:rPr lang="en-US" sz="3600">
                <a:latin typeface="Arial" pitchFamily="34" charset="0"/>
                <a:cs typeface="Arial" pitchFamily="34" charset="0"/>
              </a:rPr>
              <a:t>of </a:t>
            </a:r>
            <a:r>
              <a:rPr lang="en-US" sz="3600" dirty="0">
                <a:latin typeface="Arial" pitchFamily="34" charset="0"/>
                <a:cs typeface="Arial" pitchFamily="34" charset="0"/>
              </a:rPr>
              <a:t>the Sixteenth Century</a:t>
            </a:r>
          </a:p>
        </p:txBody>
      </p:sp>
      <p:pic>
        <p:nvPicPr>
          <p:cNvPr id="6" name="Picture 5" descr="A map of the Ottoman Empire at the Middle of the 16th Century. The key reads, Ottoman Empire, 1566, the map shows North Africa, southern Europe, and the Middle East. The areas under the Ottoman Empire include, Egypt, some of Northeast Africa, Hungary, Greece, Anatolia, Yemen and some of Saudi Arabia. Cities within the Ottoman Empire included: Cairo, Mecca, Aden, Jerusalem, Damascus, Homs, Aleppo, Baghdad, Athens, Istanbul, and Buda."/>
          <p:cNvPicPr>
            <a:picLocks noChangeAspect="1"/>
          </p:cNvPicPr>
          <p:nvPr/>
        </p:nvPicPr>
        <p:blipFill>
          <a:blip r:embed="rId3"/>
          <a:stretch>
            <a:fillRect/>
          </a:stretch>
        </p:blipFill>
        <p:spPr>
          <a:xfrm>
            <a:off x="3015343" y="1556590"/>
            <a:ext cx="6400800" cy="4502785"/>
          </a:xfrm>
          <a:prstGeom prst="rect">
            <a:avLst/>
          </a:prstGeom>
        </p:spPr>
      </p:pic>
      <p:sp>
        <p:nvSpPr>
          <p:cNvPr id="5" name="Content Placeholder 3"/>
          <p:cNvSpPr>
            <a:spLocks noGrp="1"/>
          </p:cNvSpPr>
          <p:nvPr>
            <p:ph sz="half" idx="4294967295"/>
          </p:nvPr>
        </p:nvSpPr>
        <p:spPr>
          <a:xfrm>
            <a:off x="1981200" y="6198326"/>
            <a:ext cx="8469086" cy="583475"/>
          </a:xfrm>
          <a:prstGeom prst="rect">
            <a:avLst/>
          </a:prstGeom>
        </p:spPr>
        <p:txBody>
          <a:bodyPr>
            <a:noAutofit/>
          </a:bodyPr>
          <a:lstStyle/>
          <a:p>
            <a:pPr marL="0" indent="0" algn="r">
              <a:buNone/>
            </a:pPr>
            <a:r>
              <a:rPr kumimoji="1" lang="en-US" sz="1400" i="1" dirty="0">
                <a:latin typeface="Times"/>
                <a:ea typeface="ＭＳ Ｐゴシック" charset="0"/>
                <a:cs typeface="Times"/>
              </a:rPr>
              <a:t>WORLDS TOGETHER, WORLDS APART, </a:t>
            </a:r>
            <a:r>
              <a:rPr kumimoji="1" lang="en-US" sz="1400" dirty="0">
                <a:latin typeface="Times"/>
                <a:ea typeface="ＭＳ Ｐゴシック" charset="0"/>
                <a:cs typeface="Times"/>
              </a:rPr>
              <a:t>5</a:t>
            </a:r>
            <a:r>
              <a:rPr kumimoji="1" lang="en-US" sz="1400" baseline="30000" dirty="0">
                <a:latin typeface="Times"/>
                <a:ea typeface="ＭＳ Ｐゴシック" charset="0"/>
                <a:cs typeface="Times"/>
              </a:rPr>
              <a:t>TH</a:t>
            </a:r>
            <a:r>
              <a:rPr kumimoji="1" lang="en-US" sz="1400" dirty="0">
                <a:latin typeface="Times"/>
                <a:ea typeface="ＭＳ Ｐゴシック" charset="0"/>
                <a:cs typeface="Times"/>
              </a:rPr>
              <a:t> EDITION </a:t>
            </a:r>
          </a:p>
          <a:p>
            <a:pPr marL="0" indent="0" algn="r">
              <a:buNone/>
            </a:pPr>
            <a:r>
              <a:rPr kumimoji="1" lang="en-US" sz="1400" dirty="0">
                <a:latin typeface="Times" pitchFamily="-84" charset="0"/>
              </a:rPr>
              <a:t>© 2018 W. W. Norton &amp; Co., Inc.</a:t>
            </a:r>
            <a:endParaRPr lang="en-US" sz="1400" dirty="0"/>
          </a:p>
        </p:txBody>
      </p:sp>
    </p:spTree>
    <p:extLst>
      <p:ext uri="{BB962C8B-B14F-4D97-AF65-F5344CB8AC3E}">
        <p14:creationId xmlns:p14="http://schemas.microsoft.com/office/powerpoint/2010/main" val="284446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Colonizing the Ocean!</a:t>
            </a:r>
          </a:p>
        </p:txBody>
      </p:sp>
      <p:sp>
        <p:nvSpPr>
          <p:cNvPr id="3" name="Content Placeholder 2"/>
          <p:cNvSpPr>
            <a:spLocks noGrp="1"/>
          </p:cNvSpPr>
          <p:nvPr>
            <p:ph idx="1"/>
          </p:nvPr>
        </p:nvSpPr>
        <p:spPr>
          <a:xfrm>
            <a:off x="447675" y="1825625"/>
            <a:ext cx="10906125" cy="4889500"/>
          </a:xfrm>
        </p:spPr>
        <p:txBody>
          <a:bodyPr>
            <a:normAutofit fontScale="92500" lnSpcReduction="10000"/>
          </a:bodyPr>
          <a:lstStyle/>
          <a:p>
            <a:r>
              <a:rPr lang="en-US" dirty="0"/>
              <a:t>Vasco da Gama was the first European mariner to reach India in 1498, due to the skills of a Arab and Indian traders who had crossed the Indian Ocean for centuries  </a:t>
            </a:r>
          </a:p>
          <a:p>
            <a:pPr lvl="1"/>
            <a:r>
              <a:rPr lang="en-US" dirty="0"/>
              <a:t>da Gama pretty brutal and abrasive, willing to fight for commercial access and roughed up everyone he met</a:t>
            </a:r>
          </a:p>
          <a:p>
            <a:pPr lvl="1"/>
            <a:r>
              <a:rPr lang="en-US" dirty="0"/>
              <a:t>Returned to Portugal making a huge profit, to great honor, but with less than half of his ship’s crew</a:t>
            </a:r>
          </a:p>
          <a:p>
            <a:r>
              <a:rPr lang="en-US" dirty="0"/>
              <a:t>The Portuguese took control of strategic key ports in the Indian Ocean, East Africa, West Asia, South Asia, and China, such as Aden, Hormuz, Melaka, </a:t>
            </a:r>
            <a:r>
              <a:rPr lang="en-US" dirty="0" err="1"/>
              <a:t>Sofala</a:t>
            </a:r>
            <a:r>
              <a:rPr lang="en-US" dirty="0"/>
              <a:t>, </a:t>
            </a:r>
            <a:r>
              <a:rPr lang="en-US" dirty="0" err="1"/>
              <a:t>Kilwa</a:t>
            </a:r>
            <a:r>
              <a:rPr lang="en-US" dirty="0"/>
              <a:t>, Goa, Calicut, and Macao</a:t>
            </a:r>
          </a:p>
          <a:p>
            <a:r>
              <a:rPr lang="en-US" dirty="0"/>
              <a:t>The Portuguese asserted their Indian Ocean supremacy by enforcing a pass system, or </a:t>
            </a:r>
            <a:r>
              <a:rPr lang="en-US" i="1" dirty="0" err="1"/>
              <a:t>cartaz</a:t>
            </a:r>
            <a:r>
              <a:rPr lang="en-US" dirty="0"/>
              <a:t>, like a toll fee or a protection racket!</a:t>
            </a:r>
          </a:p>
          <a:p>
            <a:r>
              <a:rPr lang="en-US" dirty="0"/>
              <a:t>Lisbon eclipsed Italian ports as the prime entry point for Asian goods into Europe</a:t>
            </a:r>
          </a:p>
          <a:p>
            <a:endParaRPr lang="en-US" dirty="0"/>
          </a:p>
          <a:p>
            <a:endParaRPr lang="en-US" dirty="0"/>
          </a:p>
        </p:txBody>
      </p:sp>
    </p:spTree>
    <p:extLst>
      <p:ext uri="{BB962C8B-B14F-4D97-AF65-F5344CB8AC3E}">
        <p14:creationId xmlns:p14="http://schemas.microsoft.com/office/powerpoint/2010/main" val="124791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419226"/>
          </a:xfrm>
        </p:spPr>
        <p:txBody>
          <a:bodyPr>
            <a:normAutofit fontScale="90000"/>
          </a:bodyPr>
          <a:lstStyle/>
          <a:p>
            <a:r>
              <a:rPr lang="en-US" dirty="0"/>
              <a:t>How controlling ports such as Hormuz, Aden, </a:t>
            </a:r>
            <a:r>
              <a:rPr lang="en-US" dirty="0" err="1"/>
              <a:t>Kilwa</a:t>
            </a:r>
            <a:r>
              <a:rPr lang="en-US" dirty="0"/>
              <a:t>, </a:t>
            </a:r>
            <a:r>
              <a:rPr lang="en-US" dirty="0" err="1"/>
              <a:t>Sofala</a:t>
            </a:r>
            <a:r>
              <a:rPr lang="en-US" dirty="0"/>
              <a:t>, Goa, Calicut, </a:t>
            </a:r>
            <a:r>
              <a:rPr lang="en-US" dirty="0" err="1"/>
              <a:t>Melaka,and</a:t>
            </a:r>
            <a:r>
              <a:rPr lang="en-US" dirty="0"/>
              <a:t> Macao</a:t>
            </a:r>
            <a:br>
              <a:rPr lang="en-US" dirty="0"/>
            </a:br>
            <a:r>
              <a:rPr lang="en-US" dirty="0"/>
              <a:t>allowed control over Indian Ocean</a:t>
            </a:r>
          </a:p>
        </p:txBody>
      </p:sp>
      <p:pic>
        <p:nvPicPr>
          <p:cNvPr id="5" name="Content Placeholder 4"/>
          <p:cNvPicPr>
            <a:picLocks noGrp="1" noChangeAspect="1"/>
          </p:cNvPicPr>
          <p:nvPr>
            <p:ph idx="1"/>
          </p:nvPr>
        </p:nvPicPr>
        <p:blipFill>
          <a:blip r:embed="rId2"/>
          <a:stretch>
            <a:fillRect/>
          </a:stretch>
        </p:blipFill>
        <p:spPr>
          <a:xfrm>
            <a:off x="1581149" y="1539546"/>
            <a:ext cx="7858125" cy="5786159"/>
          </a:xfrm>
          <a:prstGeom prst="rect">
            <a:avLst/>
          </a:prstGeom>
        </p:spPr>
      </p:pic>
    </p:spTree>
    <p:extLst>
      <p:ext uri="{BB962C8B-B14F-4D97-AF65-F5344CB8AC3E}">
        <p14:creationId xmlns:p14="http://schemas.microsoft.com/office/powerpoint/2010/main" val="304609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Spices, Guns, and Souls</a:t>
            </a:r>
          </a:p>
        </p:txBody>
      </p:sp>
      <p:sp>
        <p:nvSpPr>
          <p:cNvPr id="3" name="Content Placeholder 2"/>
          <p:cNvSpPr>
            <a:spLocks noGrp="1"/>
          </p:cNvSpPr>
          <p:nvPr>
            <p:ph idx="1"/>
          </p:nvPr>
        </p:nvSpPr>
        <p:spPr/>
        <p:txBody>
          <a:bodyPr>
            <a:normAutofit lnSpcReduction="10000"/>
          </a:bodyPr>
          <a:lstStyle/>
          <a:p>
            <a:r>
              <a:rPr lang="en-US" dirty="0"/>
              <a:t>Portuguese and Spanish were drawn by desire to profit from commodities such as spices, silks, and slaves, as well as the potential to attract new converts to Christianity</a:t>
            </a:r>
          </a:p>
          <a:p>
            <a:r>
              <a:rPr lang="en-US" dirty="0"/>
              <a:t>Gunpowder cannon technologies benefited larger, centralized states that could afford them; for example:</a:t>
            </a:r>
          </a:p>
          <a:p>
            <a:pPr lvl="1"/>
            <a:r>
              <a:rPr lang="en-US" dirty="0"/>
              <a:t>In 1415, English defeated the French in the Battle of Agincourt</a:t>
            </a:r>
          </a:p>
          <a:p>
            <a:pPr lvl="1"/>
            <a:r>
              <a:rPr lang="en-US" dirty="0"/>
              <a:t>In 1453, Ottomans defeated the Byzantines at Constantinople  </a:t>
            </a:r>
          </a:p>
          <a:p>
            <a:pPr lvl="1"/>
            <a:r>
              <a:rPr lang="en-US" dirty="0"/>
              <a:t>In 1492, Spanish defeated the Moors, with the fall of Granada</a:t>
            </a:r>
          </a:p>
          <a:p>
            <a:r>
              <a:rPr lang="en-US" dirty="0"/>
              <a:t>Borrowed military technologies from Asia, such as Chinese gunpowder, also contributed to Portuguese success in the Indian Ocean</a:t>
            </a:r>
          </a:p>
          <a:p>
            <a:endParaRPr lang="en-US" dirty="0"/>
          </a:p>
          <a:p>
            <a:endParaRPr lang="en-US" dirty="0"/>
          </a:p>
        </p:txBody>
      </p:sp>
    </p:spTree>
    <p:extLst>
      <p:ext uri="{BB962C8B-B14F-4D97-AF65-F5344CB8AC3E}">
        <p14:creationId xmlns:p14="http://schemas.microsoft.com/office/powerpoint/2010/main" val="227831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p:txBody>
          <a:bodyPr/>
          <a:lstStyle/>
          <a:p>
            <a:r>
              <a:rPr lang="en-US" dirty="0"/>
              <a:t>First Primary source assignment goes live today.  Due, via BB Learn by February 16</a:t>
            </a:r>
            <a:r>
              <a:rPr lang="en-US" baseline="30000" dirty="0"/>
              <a:t>th</a:t>
            </a:r>
            <a:r>
              <a:rPr lang="en-US" dirty="0"/>
              <a:t> </a:t>
            </a:r>
          </a:p>
          <a:p>
            <a:r>
              <a:rPr lang="en-US" dirty="0"/>
              <a:t>All submission deadline times, for all assignments, are @ start of class!</a:t>
            </a:r>
          </a:p>
          <a:p>
            <a:r>
              <a:rPr lang="en-US" dirty="0" err="1"/>
              <a:t>InQuizitive</a:t>
            </a:r>
            <a:r>
              <a:rPr lang="en-US" dirty="0"/>
              <a:t>:  If there are grade discrepancy issues, between what you scored and what comes on the grade sheet, please submit a support ticket: </a:t>
            </a:r>
            <a:r>
              <a:rPr lang="en-US" dirty="0">
                <a:hlinkClick r:id="rId2"/>
              </a:rPr>
              <a:t>https://support.wwnorton.com/request</a:t>
            </a:r>
            <a:endParaRPr lang="en-US" dirty="0"/>
          </a:p>
        </p:txBody>
      </p:sp>
    </p:spTree>
    <p:extLst>
      <p:ext uri="{BB962C8B-B14F-4D97-AF65-F5344CB8AC3E}">
        <p14:creationId xmlns:p14="http://schemas.microsoft.com/office/powerpoint/2010/main" val="262956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The Atlantic World </a:t>
            </a:r>
          </a:p>
        </p:txBody>
      </p:sp>
      <p:sp>
        <p:nvSpPr>
          <p:cNvPr id="3" name="Content Placeholder 2"/>
          <p:cNvSpPr>
            <a:spLocks noGrp="1"/>
          </p:cNvSpPr>
          <p:nvPr>
            <p:ph idx="1"/>
          </p:nvPr>
        </p:nvSpPr>
        <p:spPr>
          <a:xfrm>
            <a:off x="139337" y="1506583"/>
            <a:ext cx="10376263" cy="5351417"/>
          </a:xfrm>
        </p:spPr>
        <p:txBody>
          <a:bodyPr>
            <a:noAutofit/>
          </a:bodyPr>
          <a:lstStyle/>
          <a:p>
            <a:pPr>
              <a:lnSpc>
                <a:spcPts val="2400"/>
              </a:lnSpc>
            </a:pPr>
            <a:r>
              <a:rPr lang="en-US" dirty="0">
                <a:latin typeface="Arial" pitchFamily="34" charset="0"/>
                <a:cs typeface="Arial" pitchFamily="34" charset="0"/>
              </a:rPr>
              <a:t>The development of new Atlantic sea lanes began an epochal transformation in world history</a:t>
            </a:r>
          </a:p>
          <a:p>
            <a:pPr lvl="1">
              <a:lnSpc>
                <a:spcPts val="2400"/>
              </a:lnSpc>
              <a:buFont typeface="Courier New" pitchFamily="49" charset="0"/>
              <a:buChar char="o"/>
            </a:pPr>
            <a:r>
              <a:rPr lang="en-US" dirty="0">
                <a:latin typeface="Arial" pitchFamily="34" charset="0"/>
                <a:cs typeface="Arial" pitchFamily="34" charset="0"/>
              </a:rPr>
              <a:t>Europeans were able to conquer and colonize the Americas, unlike Africa or Asia, because of diseases such as smallpox, typhus, and cholera, which decimated Amerindian populations</a:t>
            </a:r>
          </a:p>
          <a:p>
            <a:pPr marL="457200" lvl="1" indent="0">
              <a:lnSpc>
                <a:spcPts val="2400"/>
              </a:lnSpc>
              <a:buNone/>
            </a:pPr>
            <a:endParaRPr lang="en-US" dirty="0">
              <a:latin typeface="Arial" pitchFamily="34" charset="0"/>
              <a:cs typeface="Arial" pitchFamily="34" charset="0"/>
            </a:endParaRPr>
          </a:p>
          <a:p>
            <a:pPr lvl="1">
              <a:lnSpc>
                <a:spcPts val="2400"/>
              </a:lnSpc>
              <a:buFont typeface="Courier New" pitchFamily="49" charset="0"/>
              <a:buChar char="o"/>
            </a:pPr>
            <a:r>
              <a:rPr lang="en-US" dirty="0">
                <a:latin typeface="Arial" pitchFamily="34" charset="0"/>
                <a:cs typeface="Arial" pitchFamily="34" charset="0"/>
              </a:rPr>
              <a:t>“Atlantic Ocean system” emerged and enriched Europeans, as Europeans transported African slave labor to the Americas in numbers far greater than European migrants</a:t>
            </a:r>
          </a:p>
          <a:p>
            <a:pPr marL="457200" lvl="1" indent="0">
              <a:lnSpc>
                <a:spcPts val="2400"/>
              </a:lnSpc>
              <a:buNone/>
            </a:pPr>
            <a:endParaRPr lang="en-US" dirty="0">
              <a:latin typeface="Arial" pitchFamily="34" charset="0"/>
              <a:cs typeface="Arial" pitchFamily="34" charset="0"/>
            </a:endParaRPr>
          </a:p>
          <a:p>
            <a:pPr lvl="1">
              <a:lnSpc>
                <a:spcPts val="2400"/>
              </a:lnSpc>
              <a:buFont typeface="Courier New" pitchFamily="49" charset="0"/>
              <a:buChar char="o"/>
            </a:pPr>
            <a:r>
              <a:rPr lang="en-US" dirty="0">
                <a:latin typeface="Arial" pitchFamily="34" charset="0"/>
                <a:cs typeface="Arial" pitchFamily="34" charset="0"/>
              </a:rPr>
              <a:t>This accidental discovery led to conquest and great wealth for Europeans</a:t>
            </a:r>
          </a:p>
          <a:p>
            <a:pPr marL="457200" lvl="1" indent="0">
              <a:lnSpc>
                <a:spcPts val="2400"/>
              </a:lnSpc>
              <a:buNone/>
            </a:pPr>
            <a:endParaRPr lang="en-US" dirty="0">
              <a:latin typeface="Arial" pitchFamily="34" charset="0"/>
              <a:cs typeface="Arial" pitchFamily="34" charset="0"/>
            </a:endParaRPr>
          </a:p>
          <a:p>
            <a:pPr lvl="1">
              <a:lnSpc>
                <a:spcPts val="2400"/>
              </a:lnSpc>
              <a:buFont typeface="Courier New" pitchFamily="49" charset="0"/>
              <a:buChar char="o"/>
            </a:pPr>
            <a:r>
              <a:rPr lang="en-US" dirty="0">
                <a:latin typeface="Arial" pitchFamily="34" charset="0"/>
                <a:cs typeface="Arial" pitchFamily="34" charset="0"/>
              </a:rPr>
              <a:t>The term “New World” reflects the European view that this land was “new” because it was previously unknown to them </a:t>
            </a:r>
          </a:p>
        </p:txBody>
      </p:sp>
    </p:spTree>
    <p:extLst>
      <p:ext uri="{BB962C8B-B14F-4D97-AF65-F5344CB8AC3E}">
        <p14:creationId xmlns:p14="http://schemas.microsoft.com/office/powerpoint/2010/main" val="46035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Christopher Columbus</a:t>
            </a:r>
          </a:p>
        </p:txBody>
      </p:sp>
      <p:sp>
        <p:nvSpPr>
          <p:cNvPr id="3" name="Content Placeholder 2"/>
          <p:cNvSpPr>
            <a:spLocks noGrp="1"/>
          </p:cNvSpPr>
          <p:nvPr>
            <p:ph idx="1"/>
          </p:nvPr>
        </p:nvSpPr>
        <p:spPr>
          <a:xfrm>
            <a:off x="1" y="1690688"/>
            <a:ext cx="10210800" cy="5167312"/>
          </a:xfrm>
        </p:spPr>
        <p:txBody>
          <a:bodyPr>
            <a:noAutofit/>
          </a:bodyPr>
          <a:lstStyle/>
          <a:p>
            <a:r>
              <a:rPr lang="en-US" sz="2400" dirty="0">
                <a:latin typeface="Arial" pitchFamily="34" charset="0"/>
                <a:cs typeface="Arial" pitchFamily="34" charset="0"/>
              </a:rPr>
              <a:t>Originally from Genoa (now in Italy), Columbus persuaded the Spanish royalty to sponsor efforts to find a Westward route to India </a:t>
            </a:r>
          </a:p>
          <a:p>
            <a:pPr lvl="1">
              <a:buFont typeface="Courier New" pitchFamily="49" charset="0"/>
              <a:buChar char="o"/>
            </a:pPr>
            <a:r>
              <a:rPr lang="en-US" sz="2200" dirty="0">
                <a:latin typeface="Arial" pitchFamily="34" charset="0"/>
                <a:cs typeface="Arial" pitchFamily="34" charset="0"/>
              </a:rPr>
              <a:t>October 12, 1492, Columbus reached San Salvador in the Bahamas and ushered in a new era of world history</a:t>
            </a:r>
          </a:p>
          <a:p>
            <a:pPr>
              <a:buFont typeface="Arial" panose="020B0604020202020204" pitchFamily="34" charset="0"/>
              <a:buChar char="•"/>
            </a:pPr>
            <a:r>
              <a:rPr lang="en-US" sz="2400" dirty="0">
                <a:latin typeface="Arial" pitchFamily="34" charset="0"/>
                <a:cs typeface="Arial" pitchFamily="34" charset="0"/>
              </a:rPr>
              <a:t>First encounters</a:t>
            </a:r>
          </a:p>
          <a:p>
            <a:pPr lvl="1">
              <a:buFont typeface="Courier New" pitchFamily="49" charset="0"/>
              <a:buChar char="o"/>
            </a:pPr>
            <a:r>
              <a:rPr lang="en-US" sz="2200" dirty="0">
                <a:latin typeface="Arial" pitchFamily="34" charset="0"/>
                <a:cs typeface="Arial" pitchFamily="34" charset="0"/>
              </a:rPr>
              <a:t>Columbus’s first encounters with </a:t>
            </a:r>
            <a:r>
              <a:rPr lang="en-US" sz="2200" dirty="0" err="1">
                <a:latin typeface="Arial" pitchFamily="34" charset="0"/>
                <a:cs typeface="Arial" pitchFamily="34" charset="0"/>
              </a:rPr>
              <a:t>Tainos</a:t>
            </a:r>
            <a:r>
              <a:rPr lang="en-US" sz="2200" dirty="0">
                <a:latin typeface="Arial" pitchFamily="34" charset="0"/>
                <a:cs typeface="Arial" pitchFamily="34" charset="0"/>
              </a:rPr>
              <a:t> in the Caribbean symbolized European contrasting images of Amerindians as innocents or savages</a:t>
            </a:r>
          </a:p>
          <a:p>
            <a:pPr lvl="2" indent="-283464">
              <a:buFont typeface="Wingdings" pitchFamily="2" charset="2"/>
              <a:buChar char="§"/>
            </a:pPr>
            <a:r>
              <a:rPr lang="en-US" dirty="0">
                <a:latin typeface="Arial" pitchFamily="34" charset="0"/>
                <a:cs typeface="Arial" pitchFamily="34" charset="0"/>
              </a:rPr>
              <a:t>Columbus mislabeled </a:t>
            </a:r>
            <a:r>
              <a:rPr lang="en-US" dirty="0" err="1">
                <a:latin typeface="Arial" pitchFamily="34" charset="0"/>
                <a:cs typeface="Arial" pitchFamily="34" charset="0"/>
              </a:rPr>
              <a:t>Tainos</a:t>
            </a:r>
            <a:r>
              <a:rPr lang="en-US" dirty="0">
                <a:latin typeface="Arial" pitchFamily="34" charset="0"/>
                <a:cs typeface="Arial" pitchFamily="34" charset="0"/>
              </a:rPr>
              <a:t> as “Indians,” as he believed he had reached India</a:t>
            </a:r>
          </a:p>
          <a:p>
            <a:pPr lvl="2" indent="-283464">
              <a:buFont typeface="Wingdings" pitchFamily="2" charset="2"/>
              <a:buChar char="§"/>
            </a:pPr>
            <a:r>
              <a:rPr lang="en-US" dirty="0">
                <a:latin typeface="Arial" pitchFamily="34" charset="0"/>
                <a:cs typeface="Arial" pitchFamily="34" charset="0"/>
              </a:rPr>
              <a:t>Described the </a:t>
            </a:r>
            <a:r>
              <a:rPr lang="en-US" dirty="0" err="1">
                <a:latin typeface="Arial" pitchFamily="34" charset="0"/>
                <a:cs typeface="Arial" pitchFamily="34" charset="0"/>
              </a:rPr>
              <a:t>Tainos</a:t>
            </a:r>
            <a:r>
              <a:rPr lang="en-US" dirty="0">
                <a:latin typeface="Arial" pitchFamily="34" charset="0"/>
                <a:cs typeface="Arial" pitchFamily="34" charset="0"/>
              </a:rPr>
              <a:t> as a child-like people with no religion, ready for conversion, but in possession of some gold</a:t>
            </a:r>
          </a:p>
          <a:p>
            <a:pPr lvl="2" indent="-283464">
              <a:buFont typeface="Wingdings" pitchFamily="2" charset="2"/>
              <a:buChar char="§"/>
            </a:pPr>
            <a:r>
              <a:rPr lang="en-US" dirty="0">
                <a:latin typeface="Arial" pitchFamily="34" charset="0"/>
                <a:cs typeface="Arial" pitchFamily="34" charset="0"/>
              </a:rPr>
              <a:t>We know less about </a:t>
            </a:r>
            <a:r>
              <a:rPr lang="en-US" dirty="0" err="1">
                <a:latin typeface="Arial" pitchFamily="34" charset="0"/>
                <a:cs typeface="Arial" pitchFamily="34" charset="0"/>
              </a:rPr>
              <a:t>Taino</a:t>
            </a:r>
            <a:r>
              <a:rPr lang="en-US" dirty="0">
                <a:latin typeface="Arial" pitchFamily="34" charset="0"/>
                <a:cs typeface="Arial" pitchFamily="34" charset="0"/>
              </a:rPr>
              <a:t> perceptions of Europeans</a:t>
            </a:r>
          </a:p>
          <a:p>
            <a:r>
              <a:rPr lang="en-US" sz="2400" dirty="0">
                <a:latin typeface="Arial" pitchFamily="34" charset="0"/>
                <a:cs typeface="Arial" pitchFamily="34" charset="0"/>
              </a:rPr>
              <a:t>On behalf of Spain, Columbus claimed the island of Hispaniola (today, Haiti, and the Dominican Republic), his tales of gold prompted more expeditions</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127460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3866"/>
            <a:ext cx="8229600" cy="1143000"/>
          </a:xfrm>
        </p:spPr>
        <p:txBody>
          <a:bodyPr>
            <a:normAutofit/>
          </a:bodyPr>
          <a:lstStyle/>
          <a:p>
            <a:r>
              <a:rPr lang="en-US" sz="3600" dirty="0">
                <a:latin typeface="Arial" pitchFamily="34" charset="0"/>
                <a:cs typeface="Arial" pitchFamily="34" charset="0"/>
              </a:rPr>
              <a:t>First Conquests</a:t>
            </a:r>
          </a:p>
        </p:txBody>
      </p:sp>
      <p:sp>
        <p:nvSpPr>
          <p:cNvPr id="3" name="Content Placeholder 2"/>
          <p:cNvSpPr>
            <a:spLocks noGrp="1"/>
          </p:cNvSpPr>
          <p:nvPr>
            <p:ph idx="1"/>
          </p:nvPr>
        </p:nvSpPr>
        <p:spPr>
          <a:xfrm>
            <a:off x="168676" y="1256866"/>
            <a:ext cx="10042124" cy="5601134"/>
          </a:xfrm>
        </p:spPr>
        <p:txBody>
          <a:bodyPr>
            <a:noAutofit/>
          </a:bodyPr>
          <a:lstStyle/>
          <a:p>
            <a:pPr>
              <a:lnSpc>
                <a:spcPts val="2300"/>
              </a:lnSpc>
            </a:pPr>
            <a:r>
              <a:rPr lang="en-US" dirty="0">
                <a:latin typeface="Arial" pitchFamily="34" charset="0"/>
                <a:cs typeface="Arial" pitchFamily="34" charset="0"/>
              </a:rPr>
              <a:t>The Spanish experimented with colonial rule, creating </a:t>
            </a:r>
          </a:p>
          <a:p>
            <a:pPr marL="0" indent="0">
              <a:lnSpc>
                <a:spcPts val="2300"/>
              </a:lnSpc>
              <a:buNone/>
            </a:pPr>
            <a:r>
              <a:rPr lang="en-US" dirty="0">
                <a:latin typeface="Arial" pitchFamily="34" charset="0"/>
                <a:cs typeface="Arial" pitchFamily="34" charset="0"/>
              </a:rPr>
              <a:t>a model in Hispaniola for the rest of the New World   </a:t>
            </a:r>
          </a:p>
          <a:p>
            <a:pPr lvl="1">
              <a:lnSpc>
                <a:spcPts val="2300"/>
              </a:lnSpc>
              <a:buFont typeface="Courier New" pitchFamily="49" charset="0"/>
              <a:buChar char="o"/>
            </a:pPr>
            <a:r>
              <a:rPr lang="en-US" sz="2800" dirty="0">
                <a:latin typeface="Arial" pitchFamily="34" charset="0"/>
                <a:cs typeface="Arial" pitchFamily="34" charset="0"/>
              </a:rPr>
              <a:t>Spaniards faced Indian resistance</a:t>
            </a:r>
          </a:p>
          <a:p>
            <a:pPr lvl="1">
              <a:lnSpc>
                <a:spcPts val="2300"/>
              </a:lnSpc>
              <a:buFont typeface="Courier New" pitchFamily="49" charset="0"/>
              <a:buChar char="o"/>
            </a:pPr>
            <a:r>
              <a:rPr lang="en-US" sz="2800" dirty="0">
                <a:latin typeface="Arial" pitchFamily="34" charset="0"/>
                <a:cs typeface="Arial" pitchFamily="34" charset="0"/>
              </a:rPr>
              <a:t>Spaniards responded by enslaving Indians to work in gold mines</a:t>
            </a:r>
          </a:p>
          <a:p>
            <a:pPr lvl="2" indent="-283464">
              <a:lnSpc>
                <a:spcPts val="2300"/>
              </a:lnSpc>
              <a:buFont typeface="Wingdings" pitchFamily="2" charset="2"/>
              <a:buChar char="§"/>
            </a:pPr>
            <a:r>
              <a:rPr lang="en-US" sz="2800" dirty="0">
                <a:latin typeface="Arial" pitchFamily="34" charset="0"/>
                <a:cs typeface="Arial" pitchFamily="34" charset="0"/>
              </a:rPr>
              <a:t>The Spanish crown awarded </a:t>
            </a:r>
            <a:r>
              <a:rPr lang="en-US" sz="2800" i="1" dirty="0" err="1">
                <a:effectLst>
                  <a:outerShdw blurRad="38100" dist="38100" dir="2700000" algn="tl">
                    <a:srgbClr val="000000">
                      <a:alpha val="43137"/>
                    </a:srgbClr>
                  </a:outerShdw>
                </a:effectLst>
                <a:latin typeface="Arial" pitchFamily="34" charset="0"/>
                <a:cs typeface="Arial" pitchFamily="34" charset="0"/>
              </a:rPr>
              <a:t>encomiendas</a:t>
            </a:r>
            <a:r>
              <a:rPr lang="en-US" sz="2800" i="1" dirty="0">
                <a:effectLst>
                  <a:outerShdw blurRad="38100" dist="38100" dir="2700000" algn="tl">
                    <a:srgbClr val="000000">
                      <a:alpha val="43137"/>
                    </a:srgbClr>
                  </a:outerShdw>
                </a:effectLst>
                <a:latin typeface="Arial" pitchFamily="34" charset="0"/>
                <a:cs typeface="Arial" pitchFamily="34" charset="0"/>
              </a:rPr>
              <a:t> </a:t>
            </a:r>
            <a:r>
              <a:rPr lang="en-US" sz="2800" dirty="0">
                <a:effectLst>
                  <a:outerShdw blurRad="38100" dist="38100" dir="2700000" algn="tl">
                    <a:srgbClr val="000000">
                      <a:alpha val="43137"/>
                    </a:srgbClr>
                  </a:outerShdw>
                </a:effectLst>
                <a:latin typeface="Arial" pitchFamily="34" charset="0"/>
                <a:cs typeface="Arial" pitchFamily="34" charset="0"/>
              </a:rPr>
              <a:t>(grants) to the </a:t>
            </a:r>
            <a:r>
              <a:rPr lang="en-US" sz="2800" i="1" dirty="0" err="1">
                <a:effectLst>
                  <a:outerShdw blurRad="38100" dist="38100" dir="2700000" algn="tl">
                    <a:srgbClr val="000000">
                      <a:alpha val="43137"/>
                    </a:srgbClr>
                  </a:outerShdw>
                </a:effectLst>
                <a:latin typeface="Arial" pitchFamily="34" charset="0"/>
                <a:cs typeface="Arial" pitchFamily="34" charset="0"/>
              </a:rPr>
              <a:t>encomenderos</a:t>
            </a:r>
            <a:r>
              <a:rPr lang="en-US" sz="2800" dirty="0">
                <a:effectLst>
                  <a:outerShdw blurRad="38100" dist="38100" dir="2700000" algn="tl">
                    <a:srgbClr val="000000">
                      <a:alpha val="43137"/>
                    </a:srgbClr>
                  </a:outerShdw>
                </a:effectLst>
                <a:latin typeface="Arial" pitchFamily="34" charset="0"/>
                <a:cs typeface="Arial" pitchFamily="34" charset="0"/>
              </a:rPr>
              <a:t> (settlers with the right to coerce or force Indian labor),</a:t>
            </a:r>
            <a:r>
              <a:rPr lang="en-US" sz="2800" dirty="0">
                <a:latin typeface="Arial" pitchFamily="34" charset="0"/>
                <a:cs typeface="Arial" pitchFamily="34" charset="0"/>
              </a:rPr>
              <a:t> although they had to pay special taxes on precious metals extracted from their land</a:t>
            </a:r>
          </a:p>
          <a:p>
            <a:pPr lvl="2" indent="-283464">
              <a:lnSpc>
                <a:spcPts val="2300"/>
              </a:lnSpc>
              <a:buFont typeface="Wingdings" pitchFamily="2" charset="2"/>
              <a:buChar char="§"/>
            </a:pPr>
            <a:r>
              <a:rPr lang="en-US" sz="2800" dirty="0">
                <a:latin typeface="Arial" pitchFamily="34" charset="0"/>
                <a:cs typeface="Arial" pitchFamily="34" charset="0"/>
              </a:rPr>
              <a:t>When the island’s Indian labor and gold supply dwindled, many Spaniards looked for opportunity elsewhere</a:t>
            </a:r>
          </a:p>
          <a:p>
            <a:pPr lvl="2" indent="-283464">
              <a:lnSpc>
                <a:spcPts val="2300"/>
              </a:lnSpc>
              <a:buFont typeface="Wingdings" pitchFamily="2" charset="2"/>
              <a:buChar char="§"/>
            </a:pPr>
            <a:r>
              <a:rPr lang="en-US" sz="2800" dirty="0">
                <a:latin typeface="Arial" pitchFamily="34" charset="0"/>
                <a:cs typeface="Arial" pitchFamily="34" charset="0"/>
              </a:rPr>
              <a:t>That is what brought Europeans into contact with the two rich and vibrant empires of mainland Americas, </a:t>
            </a:r>
            <a:r>
              <a:rPr lang="en-US" sz="2800" b="1" dirty="0">
                <a:latin typeface="Arial" pitchFamily="34" charset="0"/>
                <a:cs typeface="Arial" pitchFamily="34" charset="0"/>
              </a:rPr>
              <a:t>the Aztecs in Mesoamerica </a:t>
            </a:r>
            <a:r>
              <a:rPr lang="en-US" sz="2800" dirty="0">
                <a:latin typeface="Arial" pitchFamily="34" charset="0"/>
                <a:cs typeface="Arial" pitchFamily="34" charset="0"/>
              </a:rPr>
              <a:t>and the </a:t>
            </a:r>
            <a:r>
              <a:rPr lang="en-US" sz="2800" b="1" dirty="0">
                <a:latin typeface="Arial" pitchFamily="34" charset="0"/>
                <a:cs typeface="Arial" pitchFamily="34" charset="0"/>
              </a:rPr>
              <a:t>Incas in South America</a:t>
            </a:r>
          </a:p>
        </p:txBody>
      </p:sp>
    </p:spTree>
    <p:extLst>
      <p:ext uri="{BB962C8B-B14F-4D97-AF65-F5344CB8AC3E}">
        <p14:creationId xmlns:p14="http://schemas.microsoft.com/office/powerpoint/2010/main" val="188315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858C3-E07B-D5D9-435E-78D1343B420A}"/>
              </a:ext>
            </a:extLst>
          </p:cNvPr>
          <p:cNvSpPr>
            <a:spLocks noGrp="1"/>
          </p:cNvSpPr>
          <p:nvPr>
            <p:ph type="title"/>
          </p:nvPr>
        </p:nvSpPr>
        <p:spPr/>
        <p:txBody>
          <a:bodyPr/>
          <a:lstStyle/>
          <a:p>
            <a:r>
              <a:rPr lang="en-US" dirty="0"/>
              <a:t>To John Green and Crash Course!</a:t>
            </a:r>
          </a:p>
        </p:txBody>
      </p:sp>
      <p:sp>
        <p:nvSpPr>
          <p:cNvPr id="5" name="Content Placeholder 4">
            <a:extLst>
              <a:ext uri="{FF2B5EF4-FFF2-40B4-BE49-F238E27FC236}">
                <a16:creationId xmlns:a16="http://schemas.microsoft.com/office/drawing/2014/main" id="{6CAFA72C-3E4B-4BB8-54B9-9F29590652EF}"/>
              </a:ext>
            </a:extLst>
          </p:cNvPr>
          <p:cNvSpPr>
            <a:spLocks noGrp="1"/>
          </p:cNvSpPr>
          <p:nvPr>
            <p:ph idx="1"/>
          </p:nvPr>
        </p:nvSpPr>
        <p:spPr/>
        <p:txBody>
          <a:bodyPr/>
          <a:lstStyle/>
          <a:p>
            <a:r>
              <a:rPr lang="en-US" dirty="0">
                <a:hlinkClick r:id="rId2"/>
              </a:rPr>
              <a:t>https://www.youtube.com/watch?v=rjhIzemLdos</a:t>
            </a:r>
            <a:endParaRPr lang="en-US" dirty="0"/>
          </a:p>
          <a:p>
            <a:endParaRPr lang="en-US" dirty="0"/>
          </a:p>
          <a:p>
            <a:r>
              <a:rPr lang="en-US" dirty="0"/>
              <a:t>:45 to 2:00  Aztec</a:t>
            </a:r>
          </a:p>
          <a:p>
            <a:r>
              <a:rPr lang="en-US" dirty="0"/>
              <a:t>2:53 to 3:45  Inca</a:t>
            </a:r>
          </a:p>
          <a:p>
            <a:r>
              <a:rPr lang="en-US" dirty="0"/>
              <a:t>4:18 to 5:20  Changing Labor forms</a:t>
            </a:r>
          </a:p>
        </p:txBody>
      </p:sp>
    </p:spTree>
    <p:extLst>
      <p:ext uri="{BB962C8B-B14F-4D97-AF65-F5344CB8AC3E}">
        <p14:creationId xmlns:p14="http://schemas.microsoft.com/office/powerpoint/2010/main" val="3444292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967"/>
            <a:ext cx="10515600" cy="1017037"/>
          </a:xfrm>
        </p:spPr>
        <p:txBody>
          <a:bodyPr/>
          <a:lstStyle/>
          <a:p>
            <a:r>
              <a:rPr lang="en-US" dirty="0"/>
              <a:t>THE AZTEC EMPIRE</a:t>
            </a:r>
          </a:p>
        </p:txBody>
      </p:sp>
      <p:sp>
        <p:nvSpPr>
          <p:cNvPr id="3" name="Content Placeholder 2"/>
          <p:cNvSpPr>
            <a:spLocks noGrp="1"/>
          </p:cNvSpPr>
          <p:nvPr>
            <p:ph idx="1"/>
          </p:nvPr>
        </p:nvSpPr>
        <p:spPr>
          <a:xfrm>
            <a:off x="85725" y="1129004"/>
            <a:ext cx="11268075" cy="5728996"/>
          </a:xfrm>
        </p:spPr>
        <p:txBody>
          <a:bodyPr>
            <a:normAutofit/>
          </a:bodyPr>
          <a:lstStyle/>
          <a:p>
            <a:r>
              <a:rPr lang="en-US" dirty="0"/>
              <a:t>Agrarian based Mesoamerican empire, advanced skills in agriculture and building, spoke  </a:t>
            </a:r>
            <a:r>
              <a:rPr lang="en-US" dirty="0" err="1"/>
              <a:t>Nahuatl</a:t>
            </a:r>
            <a:r>
              <a:rPr lang="en-US" dirty="0"/>
              <a:t> </a:t>
            </a:r>
          </a:p>
          <a:p>
            <a:r>
              <a:rPr lang="en-US" dirty="0"/>
              <a:t>Each village selected a representative council who sent delegates to select the chief speaker or the Aztec emperor</a:t>
            </a:r>
          </a:p>
          <a:p>
            <a:r>
              <a:rPr lang="en-US" dirty="0"/>
              <a:t>The emperor was not supreme but negotiated power between religious and military leaders</a:t>
            </a:r>
          </a:p>
          <a:p>
            <a:r>
              <a:rPr lang="en-US" dirty="0"/>
              <a:t>Priesthood important, politically and socially</a:t>
            </a:r>
          </a:p>
          <a:p>
            <a:r>
              <a:rPr lang="en-US" dirty="0"/>
              <a:t>Practiced human-sacrifice—mainly sacrificed conquered people to propitiate the gods</a:t>
            </a:r>
          </a:p>
          <a:p>
            <a:r>
              <a:rPr lang="en-US" dirty="0"/>
              <a:t>In school children taught to read and write but also rituals of war—a militaristic culture </a:t>
            </a:r>
          </a:p>
          <a:p>
            <a:r>
              <a:rPr lang="en-US" dirty="0"/>
              <a:t>Established their capital in Tenochtitlan: present day Mexico</a:t>
            </a:r>
          </a:p>
        </p:txBody>
      </p:sp>
    </p:spTree>
    <p:extLst>
      <p:ext uri="{BB962C8B-B14F-4D97-AF65-F5344CB8AC3E}">
        <p14:creationId xmlns:p14="http://schemas.microsoft.com/office/powerpoint/2010/main" val="2995195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924364"/>
          </a:xfrm>
        </p:spPr>
        <p:txBody>
          <a:bodyPr>
            <a:normAutofit fontScale="90000"/>
          </a:bodyPr>
          <a:lstStyle/>
          <a:p>
            <a:r>
              <a:rPr lang="en-US" dirty="0"/>
              <a:t>Innovative Agricultural farms: </a:t>
            </a:r>
            <a:r>
              <a:rPr lang="en-US" b="1" dirty="0" err="1"/>
              <a:t>Chinampas</a:t>
            </a:r>
            <a:r>
              <a:rPr lang="en-US" b="1" dirty="0"/>
              <a:t/>
            </a:r>
            <a:br>
              <a:rPr lang="en-US" b="1" dirty="0"/>
            </a:br>
            <a:endParaRPr lang="en-US" dirty="0"/>
          </a:p>
        </p:txBody>
      </p:sp>
      <p:sp>
        <p:nvSpPr>
          <p:cNvPr id="3" name="Content Placeholder 2"/>
          <p:cNvSpPr>
            <a:spLocks noGrp="1"/>
          </p:cNvSpPr>
          <p:nvPr>
            <p:ph idx="1"/>
          </p:nvPr>
        </p:nvSpPr>
        <p:spPr>
          <a:xfrm>
            <a:off x="1219200" y="1036320"/>
            <a:ext cx="10294620" cy="6185672"/>
          </a:xfrm>
        </p:spPr>
        <p:txBody>
          <a:bodyPr/>
          <a:lstStyle/>
          <a:p>
            <a:r>
              <a:rPr lang="en-US" dirty="0"/>
              <a:t>Floating farms made artificially on lakes:  filled it with mud and decaying vegetation—very fertile farm lands and provided good food resources for a growing population. </a:t>
            </a:r>
          </a:p>
        </p:txBody>
      </p:sp>
      <p:sp>
        <p:nvSpPr>
          <p:cNvPr id="5" name="AutoShape 4" descr="Image result for chinampas were floating gardens th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http://www.mexicolore.co.uk/images-1/119_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147" y="2383506"/>
            <a:ext cx="7160926" cy="426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6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95738"/>
            <a:ext cx="3932237" cy="839755"/>
          </a:xfrm>
        </p:spPr>
        <p:txBody>
          <a:bodyPr>
            <a:normAutofit fontScale="90000"/>
          </a:bodyPr>
          <a:lstStyle/>
          <a:p>
            <a:r>
              <a:rPr lang="en-US" dirty="0"/>
              <a:t>TENOCHTITLAN: “Large House”</a:t>
            </a:r>
          </a:p>
        </p:txBody>
      </p:sp>
      <p:sp>
        <p:nvSpPr>
          <p:cNvPr id="4" name="Text Placeholder 3"/>
          <p:cNvSpPr>
            <a:spLocks noGrp="1"/>
          </p:cNvSpPr>
          <p:nvPr>
            <p:ph type="body" sz="half" idx="2"/>
          </p:nvPr>
        </p:nvSpPr>
        <p:spPr>
          <a:xfrm>
            <a:off x="839788" y="1819469"/>
            <a:ext cx="3932237" cy="4049519"/>
          </a:xfrm>
        </p:spPr>
        <p:txBody>
          <a:bodyPr>
            <a:normAutofit/>
          </a:bodyPr>
          <a:lstStyle/>
          <a:p>
            <a:r>
              <a:rPr lang="en-US" sz="2000" dirty="0"/>
              <a:t>Europeans called it the “VENICE”  Of Americas </a:t>
            </a:r>
          </a:p>
          <a:p>
            <a:pPr marL="457200" indent="-457200">
              <a:buAutoNum type="arabicPeriod"/>
            </a:pPr>
            <a:r>
              <a:rPr lang="en-US" sz="2000" dirty="0"/>
              <a:t>This was the Aztec capital and the religious center of the empire.  </a:t>
            </a:r>
          </a:p>
          <a:p>
            <a:r>
              <a:rPr lang="en-US" sz="2000" dirty="0"/>
              <a:t>2. 200, 000 people lived in this city at the time of Spanish conquest</a:t>
            </a:r>
          </a:p>
          <a:p>
            <a:r>
              <a:rPr lang="en-US" sz="2000" dirty="0"/>
              <a:t>3.  Cortes and his men on seeing this—thought it was not real, that they were dreaming—1519-1520 </a:t>
            </a:r>
          </a:p>
          <a:p>
            <a:pPr marL="457200" indent="-457200">
              <a:buAutoNum type="arabicPeriod"/>
            </a:pPr>
            <a:endParaRPr lang="en-US" sz="2000" dirty="0"/>
          </a:p>
        </p:txBody>
      </p:sp>
      <p:pic>
        <p:nvPicPr>
          <p:cNvPr id="5" name="Picture 2" descr="https://caryndiiorio.wikispaces.com/file/view/Aztec_pyramids_(at_Tenochtitlan).jpg/180557781/563x333/Aztec_pyramids_(at_Tenochtitlan).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546" r="12546"/>
          <a:stretch>
            <a:fillRect/>
          </a:stretch>
        </p:blipFill>
        <p:spPr bwMode="auto">
          <a:xfrm>
            <a:off x="5183188" y="483572"/>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96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aztecprojectempire.files.wordpress.com/2012/11/1-aztec_empire_map3.png?w=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825" y="522515"/>
            <a:ext cx="6596742" cy="554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9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148" y="365125"/>
            <a:ext cx="10491651" cy="941161"/>
          </a:xfrm>
        </p:spPr>
        <p:txBody>
          <a:bodyPr/>
          <a:lstStyle/>
          <a:p>
            <a:r>
              <a:rPr lang="en-US" dirty="0"/>
              <a:t>Aztec Conquest</a:t>
            </a:r>
          </a:p>
        </p:txBody>
      </p:sp>
      <p:sp>
        <p:nvSpPr>
          <p:cNvPr id="3" name="Content Placeholder 2"/>
          <p:cNvSpPr>
            <a:spLocks noGrp="1"/>
          </p:cNvSpPr>
          <p:nvPr>
            <p:ph idx="1"/>
          </p:nvPr>
        </p:nvSpPr>
        <p:spPr>
          <a:xfrm>
            <a:off x="0" y="1306286"/>
            <a:ext cx="11353800" cy="5551713"/>
          </a:xfrm>
        </p:spPr>
        <p:txBody>
          <a:bodyPr>
            <a:normAutofit fontScale="92500"/>
          </a:bodyPr>
          <a:lstStyle/>
          <a:p>
            <a:r>
              <a:rPr lang="en-US" dirty="0"/>
              <a:t>The Aztec Empire spread and sustained through conquest and the creation of tributary states, bringing with them great wealth but also military instability</a:t>
            </a:r>
          </a:p>
          <a:p>
            <a:r>
              <a:rPr lang="en-US" dirty="0"/>
              <a:t>From 1440 onward, the Aztec Empire was under stress because of constant rebellions and a large military with divisions among elites</a:t>
            </a:r>
          </a:p>
          <a:p>
            <a:r>
              <a:rPr lang="en-US" dirty="0"/>
              <a:t>The Spaniards were able to conquer the powerful Aztecs because </a:t>
            </a:r>
          </a:p>
          <a:p>
            <a:pPr lvl="1"/>
            <a:r>
              <a:rPr lang="en-US" dirty="0"/>
              <a:t>The Spanish formed alliances with Aztec enemies such as the </a:t>
            </a:r>
            <a:r>
              <a:rPr lang="en-US" dirty="0" err="1"/>
              <a:t>Tlaxcalans</a:t>
            </a:r>
            <a:r>
              <a:rPr lang="en-US" dirty="0"/>
              <a:t> (Doña Marina, a noble from the Tabasco region whose people resisted Aztec domination was another ally) </a:t>
            </a:r>
          </a:p>
          <a:p>
            <a:pPr lvl="1"/>
            <a:r>
              <a:rPr lang="en-US" dirty="0"/>
              <a:t>Aztec warfare involved capturing enemies, while Spanish warfare consisted of killing enemies  </a:t>
            </a:r>
          </a:p>
          <a:p>
            <a:pPr lvl="1"/>
            <a:r>
              <a:rPr lang="en-US" dirty="0"/>
              <a:t>Aztecs were not familiar with European technology such as cannons, gunpowder, steel swords, horses, and war dogs</a:t>
            </a:r>
          </a:p>
          <a:p>
            <a:pPr lvl="1"/>
            <a:r>
              <a:rPr lang="en-US" dirty="0" err="1"/>
              <a:t>Moctezuma</a:t>
            </a:r>
            <a:r>
              <a:rPr lang="en-US" dirty="0"/>
              <a:t> allowed Cortés to enter the city of Tenochtitlan</a:t>
            </a:r>
          </a:p>
          <a:p>
            <a:r>
              <a:rPr lang="en-US" dirty="0"/>
              <a:t>In 1519, Cortés captured Tenochtitlan and held </a:t>
            </a:r>
            <a:r>
              <a:rPr lang="en-US" dirty="0" err="1"/>
              <a:t>Moctezuma</a:t>
            </a:r>
            <a:r>
              <a:rPr lang="en-US" dirty="0"/>
              <a:t> hostage, allowing Cortés to rule through him</a:t>
            </a:r>
          </a:p>
          <a:p>
            <a:endParaRPr lang="en-US" dirty="0"/>
          </a:p>
        </p:txBody>
      </p:sp>
    </p:spTree>
    <p:extLst>
      <p:ext uri="{BB962C8B-B14F-4D97-AF65-F5344CB8AC3E}">
        <p14:creationId xmlns:p14="http://schemas.microsoft.com/office/powerpoint/2010/main" val="208214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76349"/>
          </a:xfrm>
        </p:spPr>
        <p:txBody>
          <a:bodyPr/>
          <a:lstStyle/>
          <a:p>
            <a:r>
              <a:rPr lang="en-US" b="1" dirty="0"/>
              <a:t>INCAS</a:t>
            </a:r>
          </a:p>
        </p:txBody>
      </p:sp>
      <p:sp>
        <p:nvSpPr>
          <p:cNvPr id="3" name="Content Placeholder 2"/>
          <p:cNvSpPr>
            <a:spLocks noGrp="1"/>
          </p:cNvSpPr>
          <p:nvPr>
            <p:ph idx="1"/>
          </p:nvPr>
        </p:nvSpPr>
        <p:spPr>
          <a:xfrm>
            <a:off x="0" y="1276350"/>
            <a:ext cx="12001500" cy="5581650"/>
          </a:xfrm>
        </p:spPr>
        <p:txBody>
          <a:bodyPr>
            <a:normAutofit/>
          </a:bodyPr>
          <a:lstStyle/>
          <a:p>
            <a:r>
              <a:rPr lang="en-US" dirty="0"/>
              <a:t>Geographical location:  up and down the Andes—covered present-day Peru and Chile</a:t>
            </a:r>
          </a:p>
          <a:p>
            <a:r>
              <a:rPr lang="en-US" dirty="0"/>
              <a:t>Large empire: 4-6 million people with a their capital Cuzco—in present day Peru</a:t>
            </a:r>
          </a:p>
          <a:p>
            <a:r>
              <a:rPr lang="en-US" dirty="0"/>
              <a:t>Internal trade up and down the Andes, used Llamas and Alpaca, who provided meat, wool, fertilizer and were the main beast of burden—sure footed on a hilly terrain</a:t>
            </a:r>
          </a:p>
          <a:p>
            <a:r>
              <a:rPr lang="en-US" dirty="0"/>
              <a:t>Worshipped a sun god—Inti— the emperor a “child of the sun”</a:t>
            </a:r>
          </a:p>
          <a:p>
            <a:r>
              <a:rPr lang="en-US" dirty="0"/>
              <a:t>Major Inca achievements:  </a:t>
            </a:r>
          </a:p>
          <a:p>
            <a:pPr lvl="1"/>
            <a:r>
              <a:rPr lang="en-US" dirty="0"/>
              <a:t>Beautiful pottery and weaving </a:t>
            </a:r>
          </a:p>
          <a:p>
            <a:pPr lvl="1"/>
            <a:r>
              <a:rPr lang="en-US" dirty="0"/>
              <a:t>Genius found in statecraft and architecture—built stone buildings, irrigational projects, and very impressive road systems and bridges</a:t>
            </a:r>
          </a:p>
          <a:p>
            <a:pPr lvl="1"/>
            <a:r>
              <a:rPr lang="en-US" dirty="0"/>
              <a:t>Machu Picchu—world heritage site: </a:t>
            </a:r>
          </a:p>
          <a:p>
            <a:endParaRPr lang="en-US" dirty="0"/>
          </a:p>
        </p:txBody>
      </p:sp>
    </p:spTree>
    <p:extLst>
      <p:ext uri="{BB962C8B-B14F-4D97-AF65-F5344CB8AC3E}">
        <p14:creationId xmlns:p14="http://schemas.microsoft.com/office/powerpoint/2010/main" val="246366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9199"/>
          </a:xfrm>
        </p:spPr>
        <p:txBody>
          <a:bodyPr>
            <a:normAutofit fontScale="90000"/>
          </a:bodyPr>
          <a:lstStyle/>
          <a:p>
            <a:r>
              <a:rPr lang="en-US" dirty="0"/>
              <a:t>Plan:  This slide set used for BOTH today’s class and the next one</a:t>
            </a:r>
          </a:p>
        </p:txBody>
      </p:sp>
      <p:sp>
        <p:nvSpPr>
          <p:cNvPr id="3" name="Content Placeholder 2"/>
          <p:cNvSpPr>
            <a:spLocks noGrp="1"/>
          </p:cNvSpPr>
          <p:nvPr>
            <p:ph idx="1"/>
          </p:nvPr>
        </p:nvSpPr>
        <p:spPr>
          <a:xfrm>
            <a:off x="-1" y="1333500"/>
            <a:ext cx="12049125" cy="5524499"/>
          </a:xfrm>
        </p:spPr>
        <p:txBody>
          <a:bodyPr>
            <a:normAutofit lnSpcReduction="10000"/>
          </a:bodyPr>
          <a:lstStyle/>
          <a:p>
            <a:r>
              <a:rPr lang="en-US" dirty="0"/>
              <a:t>Your Questions</a:t>
            </a:r>
          </a:p>
          <a:p>
            <a:r>
              <a:rPr lang="en-US" dirty="0"/>
              <a:t>After that, my focus today will be </a:t>
            </a:r>
          </a:p>
          <a:p>
            <a:pPr marL="0" indent="0">
              <a:buNone/>
            </a:pPr>
            <a:r>
              <a:rPr lang="en-US" dirty="0"/>
              <a:t>1. To very briefly go over the sections on post-pandemic Ming China and Europe that we could not cover last time</a:t>
            </a:r>
          </a:p>
          <a:p>
            <a:pPr marL="0" indent="0">
              <a:buNone/>
            </a:pPr>
            <a:r>
              <a:rPr lang="en-US" dirty="0"/>
              <a:t>2. Move to the readings for this module, where I will emphasize : </a:t>
            </a:r>
          </a:p>
          <a:p>
            <a:pPr>
              <a:buFont typeface="Wingdings" panose="05000000000000000000" pitchFamily="2" charset="2"/>
              <a:buChar char="Ø"/>
            </a:pPr>
            <a:r>
              <a:rPr lang="en-US" b="1" dirty="0"/>
              <a:t>Reasons</a:t>
            </a:r>
            <a:r>
              <a:rPr lang="en-US" dirty="0"/>
              <a:t> for maritime exploration, east and west, and,</a:t>
            </a:r>
          </a:p>
          <a:p>
            <a:pPr>
              <a:buFont typeface="Wingdings" panose="05000000000000000000" pitchFamily="2" charset="2"/>
              <a:buChar char="Ø"/>
            </a:pPr>
            <a:r>
              <a:rPr lang="en-US" dirty="0"/>
              <a:t>The societies in place in the Americas at the time of contact </a:t>
            </a:r>
          </a:p>
          <a:p>
            <a:r>
              <a:rPr lang="en-US" dirty="0"/>
              <a:t>Will not spend time on processes of conquest, alliances, etc.  That is well covered by readings.  I will bring in specifics in the context of discussing some themes</a:t>
            </a:r>
          </a:p>
          <a:p>
            <a:pPr>
              <a:buFont typeface="Wingdings" panose="05000000000000000000" pitchFamily="2" charset="2"/>
              <a:buChar char="Ø"/>
            </a:pPr>
            <a:r>
              <a:rPr lang="en-US" dirty="0"/>
              <a:t>Implications and consequences of contact (Columbian Exchange) to be covered in the </a:t>
            </a:r>
            <a:r>
              <a:rPr lang="en-US" dirty="0">
                <a:effectLst>
                  <a:outerShdw blurRad="38100" dist="38100" dir="2700000" algn="tl">
                    <a:srgbClr val="000000">
                      <a:alpha val="43137"/>
                    </a:srgbClr>
                  </a:outerShdw>
                </a:effectLst>
              </a:rPr>
              <a:t>next</a:t>
            </a:r>
            <a:r>
              <a:rPr lang="en-US" dirty="0"/>
              <a:t> lecture</a:t>
            </a:r>
          </a:p>
        </p:txBody>
      </p:sp>
    </p:spTree>
    <p:extLst>
      <p:ext uri="{BB962C8B-B14F-4D97-AF65-F5344CB8AC3E}">
        <p14:creationId xmlns:p14="http://schemas.microsoft.com/office/powerpoint/2010/main" val="377067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2.palomar.edu/users/scrouthamel/AIS120/inca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275" y="1"/>
            <a:ext cx="81043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85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28265"/>
          </a:xfrm>
        </p:spPr>
        <p:txBody>
          <a:bodyPr>
            <a:normAutofit fontScale="90000"/>
          </a:bodyPr>
          <a:lstStyle/>
          <a:p>
            <a:r>
              <a:rPr lang="en-US" dirty="0"/>
              <a:t>MACHU PICCHU</a:t>
            </a:r>
          </a:p>
        </p:txBody>
      </p:sp>
      <p:pic>
        <p:nvPicPr>
          <p:cNvPr id="2050" name="Picture 2" descr="http://foundtheworld.com/wp-content/uploads/2015/12/Machu-Picchu-Peru-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28266"/>
            <a:ext cx="10515600" cy="601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6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rystalinks.com/machutemples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260" y="0"/>
            <a:ext cx="7660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70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89763"/>
          </a:xfrm>
        </p:spPr>
        <p:txBody>
          <a:bodyPr/>
          <a:lstStyle/>
          <a:p>
            <a:r>
              <a:rPr lang="en-US" dirty="0"/>
              <a:t>Inca rope bridges: used local grass </a:t>
            </a:r>
          </a:p>
        </p:txBody>
      </p:sp>
      <p:pic>
        <p:nvPicPr>
          <p:cNvPr id="4098" name="Picture 2" descr="https://encrypted-tbn1.gstatic.com/images?q=tbn:ANd9GcSrOW1OPJiovqQyWLFoGp1qIom0jafYufPBgdnkCd3ZQrZlVjAI9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7003" y="1534438"/>
            <a:ext cx="5799551" cy="532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359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 Conquest</a:t>
            </a:r>
          </a:p>
        </p:txBody>
      </p:sp>
      <p:sp>
        <p:nvSpPr>
          <p:cNvPr id="3" name="Content Placeholder 2"/>
          <p:cNvSpPr>
            <a:spLocks noGrp="1"/>
          </p:cNvSpPr>
          <p:nvPr>
            <p:ph idx="1"/>
          </p:nvPr>
        </p:nvSpPr>
        <p:spPr>
          <a:xfrm>
            <a:off x="447675" y="1825624"/>
            <a:ext cx="10906125" cy="5032375"/>
          </a:xfrm>
        </p:spPr>
        <p:txBody>
          <a:bodyPr/>
          <a:lstStyle/>
          <a:p>
            <a:r>
              <a:rPr lang="en-US" dirty="0"/>
              <a:t>Before the Spanish arrived, a smallpox epidemic spread from Mesoamerica into the Andes, resulting in the premature death of the Inca emperor </a:t>
            </a:r>
          </a:p>
          <a:p>
            <a:r>
              <a:rPr lang="en-US" dirty="0"/>
              <a:t>In 1532, Francisco Pizarro with his 600 men, horses, and dogs laid a trap and defeated the emperor’s son Atahualpa and his men</a:t>
            </a:r>
          </a:p>
          <a:p>
            <a:r>
              <a:rPr lang="en-US" dirty="0"/>
              <a:t>The Spanish arrived in large numbers to stake their claims for </a:t>
            </a:r>
            <a:r>
              <a:rPr lang="en-US" b="1" i="1" dirty="0" err="1"/>
              <a:t>encomiendas</a:t>
            </a:r>
            <a:r>
              <a:rPr lang="en-US" dirty="0"/>
              <a:t> to their new capital of Lima</a:t>
            </a:r>
          </a:p>
          <a:p>
            <a:r>
              <a:rPr lang="en-US" dirty="0"/>
              <a:t>The European defeat of the New World’s two great empires, the Aztecs and Incas, introduced a new scale of imperial expansion and provided Europe with great wealth and a market for their products</a:t>
            </a:r>
          </a:p>
          <a:p>
            <a:endParaRPr lang="en-US" dirty="0"/>
          </a:p>
        </p:txBody>
      </p:sp>
    </p:spTree>
    <p:extLst>
      <p:ext uri="{BB962C8B-B14F-4D97-AF65-F5344CB8AC3E}">
        <p14:creationId xmlns:p14="http://schemas.microsoft.com/office/powerpoint/2010/main" val="3818384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itchFamily="34" charset="0"/>
                <a:cs typeface="Arial" pitchFamily="34" charset="0"/>
              </a:rPr>
              <a:t>The Spanish and Portuguese Empires in the Americas, 1492–1750</a:t>
            </a:r>
          </a:p>
        </p:txBody>
      </p:sp>
      <p:pic>
        <p:nvPicPr>
          <p:cNvPr id="6" name="Picture 5" descr="A map of the Spanish and Portuguese Empires in the Americas from 1492 to 1750. The key reads, Aztec Empire 1519, Inca Empire 1525, People, Spanish Settlement to 1640, Spanish Settlement to 1750 Spanish Settlement Frontier Lands, 1750, Portuguese settlement to 1640, Portuguese settlement to 1750, Portuguese settlement frontier lands 1750, and Commodity. The Aztec Empire in 1519 was spread throughout central Mexico. The Inca Empire was throughout west South America or Peru and Chile. The different groups of people are the Incas, Aztecs, Chichimecs in Mexico City, and Arawaks in the Islands. The Spanish settlements to 1640 were throughout Central America and extended in South America on the east. The Spanish settlements to 1750 were even further to some of the southern areas of the United States, all of Central America and more of South America further westward. Spanish settlement frontier lands in 1750 were the largest amount of settlement space of the Spanish conquest. These lands were all of Central America, and more of the southern United States, and Eastern and western South America. Portuguese settlement to 1640, 1750 and frontier lands to 1750 were spread along the western coastline of South America. Some commodities include, Mining, Silver, Sugar, Gold, Coffee, Precious stones and Tobacco. "/>
          <p:cNvPicPr>
            <a:picLocks noChangeAspect="1"/>
          </p:cNvPicPr>
          <p:nvPr/>
        </p:nvPicPr>
        <p:blipFill>
          <a:blip r:embed="rId3"/>
          <a:stretch>
            <a:fillRect/>
          </a:stretch>
        </p:blipFill>
        <p:spPr>
          <a:xfrm>
            <a:off x="4038473" y="1476261"/>
            <a:ext cx="4115054" cy="4663440"/>
          </a:xfrm>
          <a:prstGeom prst="rect">
            <a:avLst/>
          </a:prstGeom>
        </p:spPr>
      </p:pic>
      <p:sp>
        <p:nvSpPr>
          <p:cNvPr id="5" name="Content Placeholder 3"/>
          <p:cNvSpPr txBox="1">
            <a:spLocks/>
          </p:cNvSpPr>
          <p:nvPr/>
        </p:nvSpPr>
        <p:spPr>
          <a:xfrm>
            <a:off x="1981200" y="6198326"/>
            <a:ext cx="8469086" cy="583475"/>
          </a:xfrm>
          <a:prstGeom prst="rect">
            <a:avLst/>
          </a:prstGeom>
        </p:spPr>
        <p:txBody>
          <a:bodyPr>
            <a:noAutofit/>
          </a:bodyPr>
          <a:lstStyle/>
          <a:p>
            <a:pPr algn="r" defTabSz="457200">
              <a:spcBef>
                <a:spcPct val="20000"/>
              </a:spcBef>
              <a:defRPr/>
            </a:pPr>
            <a:r>
              <a:rPr kumimoji="1" lang="en-US" sz="1400" i="1" dirty="0">
                <a:latin typeface="Times"/>
                <a:ea typeface="ＭＳ Ｐゴシック" charset="0"/>
                <a:cs typeface="Times"/>
              </a:rPr>
              <a:t>WORLDS TOGETHER, WORLDS APART, </a:t>
            </a:r>
            <a:r>
              <a:rPr kumimoji="1" lang="en-US" sz="1400" dirty="0">
                <a:latin typeface="Times"/>
                <a:ea typeface="ＭＳ Ｐゴシック" charset="0"/>
                <a:cs typeface="Times"/>
              </a:rPr>
              <a:t>5</a:t>
            </a:r>
            <a:r>
              <a:rPr kumimoji="1" lang="en-US" sz="1400" baseline="30000" dirty="0">
                <a:latin typeface="Times"/>
                <a:ea typeface="ＭＳ Ｐゴシック" charset="0"/>
                <a:cs typeface="Times"/>
              </a:rPr>
              <a:t>TH</a:t>
            </a:r>
            <a:r>
              <a:rPr kumimoji="1" lang="en-US" sz="1400" dirty="0">
                <a:latin typeface="Times"/>
                <a:ea typeface="ＭＳ Ｐゴシック" charset="0"/>
                <a:cs typeface="Times"/>
              </a:rPr>
              <a:t> EDITION </a:t>
            </a:r>
          </a:p>
          <a:p>
            <a:pPr algn="r" defTabSz="457200">
              <a:spcBef>
                <a:spcPct val="20000"/>
              </a:spcBef>
              <a:defRPr/>
            </a:pPr>
            <a:r>
              <a:rPr kumimoji="1" lang="en-US" sz="1400" dirty="0">
                <a:latin typeface="Times" pitchFamily="-84" charset="0"/>
              </a:rPr>
              <a:t>© 2018 W. W. Norton &amp; Co., Inc.</a:t>
            </a:r>
            <a:endParaRPr lang="en-US" sz="1400" dirty="0"/>
          </a:p>
        </p:txBody>
      </p:sp>
    </p:spTree>
    <p:extLst>
      <p:ext uri="{BB962C8B-B14F-4D97-AF65-F5344CB8AC3E}">
        <p14:creationId xmlns:p14="http://schemas.microsoft.com/office/powerpoint/2010/main" val="4224313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4100"/>
          </a:xfrm>
        </p:spPr>
        <p:txBody>
          <a:bodyPr>
            <a:normAutofit fontScale="90000"/>
          </a:bodyPr>
          <a:lstStyle/>
          <a:p>
            <a:r>
              <a:rPr lang="en-US" dirty="0"/>
              <a:t>Impacts: Changing Forms of Labor</a:t>
            </a:r>
            <a:br>
              <a:rPr lang="en-US" dirty="0"/>
            </a:br>
            <a:endParaRPr lang="en-US" dirty="0"/>
          </a:p>
        </p:txBody>
      </p:sp>
      <p:sp>
        <p:nvSpPr>
          <p:cNvPr id="3" name="Content Placeholder 2"/>
          <p:cNvSpPr>
            <a:spLocks noGrp="1"/>
          </p:cNvSpPr>
          <p:nvPr>
            <p:ph idx="1"/>
          </p:nvPr>
        </p:nvSpPr>
        <p:spPr>
          <a:xfrm>
            <a:off x="600075" y="1419226"/>
            <a:ext cx="10753725" cy="4757737"/>
          </a:xfrm>
        </p:spPr>
        <p:txBody>
          <a:bodyPr>
            <a:normAutofit/>
          </a:bodyPr>
          <a:lstStyle/>
          <a:p>
            <a:r>
              <a:rPr lang="en-US" dirty="0"/>
              <a:t>Labor was demanded of the population in both Aztec and Inca empires called the </a:t>
            </a:r>
            <a:r>
              <a:rPr lang="en-US" dirty="0" err="1"/>
              <a:t>Mit’a</a:t>
            </a:r>
            <a:r>
              <a:rPr lang="en-US" dirty="0"/>
              <a:t> System among Incas.  People required to provide labor to poor and weak members of the society and to the Emperor’s fields. Compulsory but it was not slave labor, each person was assigned a certain number of required days of labor service</a:t>
            </a:r>
          </a:p>
          <a:p>
            <a:r>
              <a:rPr lang="en-US" dirty="0"/>
              <a:t>The Spanish tapped into existing networks for the organization of labor and tribute systems, not completely dismantling indigenous empires</a:t>
            </a:r>
          </a:p>
          <a:p>
            <a:r>
              <a:rPr lang="en-US" dirty="0"/>
              <a:t>They created the </a:t>
            </a:r>
            <a:r>
              <a:rPr lang="en-US" i="1" dirty="0"/>
              <a:t>encomienda</a:t>
            </a:r>
            <a:r>
              <a:rPr lang="en-US" dirty="0"/>
              <a:t>, which built on previous Aztec and Inca labor conscription systems</a:t>
            </a:r>
          </a:p>
          <a:p>
            <a:r>
              <a:rPr lang="en-US" dirty="0"/>
              <a:t>In the Spanish POTOSI silver mines e.g.—families were required to send their men to work and if they died, they were required to be replaced</a:t>
            </a:r>
          </a:p>
        </p:txBody>
      </p:sp>
    </p:spTree>
    <p:extLst>
      <p:ext uri="{BB962C8B-B14F-4D97-AF65-F5344CB8AC3E}">
        <p14:creationId xmlns:p14="http://schemas.microsoft.com/office/powerpoint/2010/main" val="1868642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itchFamily="34" charset="0"/>
                <a:cs typeface="Arial" pitchFamily="34" charset="0"/>
              </a:rPr>
              <a:t>Impacts:  </a:t>
            </a:r>
            <a:r>
              <a:rPr lang="en-US" sz="3600" dirty="0" err="1">
                <a:latin typeface="Arial" pitchFamily="34" charset="0"/>
                <a:cs typeface="Arial" pitchFamily="34" charset="0"/>
              </a:rPr>
              <a:t>Mestizaje</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695325" y="1690688"/>
            <a:ext cx="9896475" cy="5167311"/>
          </a:xfrm>
        </p:spPr>
        <p:txBody>
          <a:bodyPr>
            <a:noAutofit/>
          </a:bodyPr>
          <a:lstStyle/>
          <a:p>
            <a:pPr>
              <a:lnSpc>
                <a:spcPts val="2250"/>
              </a:lnSpc>
            </a:pPr>
            <a:r>
              <a:rPr lang="en-US" sz="2400" dirty="0">
                <a:latin typeface="Arial" pitchFamily="34" charset="0"/>
                <a:cs typeface="Arial" pitchFamily="34" charset="0"/>
              </a:rPr>
              <a:t>Very few Spanish women emigrated to the Americas, and indigenous women worked as domestic servants, mistresses, nurses, caretakers, advisers, and even joint rulers</a:t>
            </a:r>
          </a:p>
          <a:p>
            <a:pPr lvl="1">
              <a:lnSpc>
                <a:spcPts val="2250"/>
              </a:lnSpc>
              <a:buFont typeface="Courier New" pitchFamily="49" charset="0"/>
              <a:buChar char="o"/>
            </a:pPr>
            <a:r>
              <a:rPr lang="en-US" sz="2200" dirty="0">
                <a:latin typeface="Arial" pitchFamily="34" charset="0"/>
                <a:cs typeface="Arial" pitchFamily="34" charset="0"/>
              </a:rPr>
              <a:t>Spanish men took indigenous women as concubines</a:t>
            </a:r>
          </a:p>
          <a:p>
            <a:pPr lvl="1">
              <a:lnSpc>
                <a:spcPts val="2250"/>
              </a:lnSpc>
              <a:buFont typeface="Courier New" pitchFamily="49" charset="0"/>
              <a:buChar char="o"/>
            </a:pPr>
            <a:r>
              <a:rPr lang="en-US" sz="2200" dirty="0">
                <a:latin typeface="Arial" pitchFamily="34" charset="0"/>
                <a:cs typeface="Arial" pitchFamily="34" charset="0"/>
              </a:rPr>
              <a:t>Some Spaniards married into prominent indigenous families, in continuation of local forms of dynastic rule</a:t>
            </a:r>
          </a:p>
          <a:p>
            <a:pPr lvl="1">
              <a:lnSpc>
                <a:spcPts val="2250"/>
              </a:lnSpc>
              <a:buFont typeface="Courier New" pitchFamily="49" charset="0"/>
              <a:buChar char="o"/>
            </a:pPr>
            <a:r>
              <a:rPr lang="en-US" sz="2200" dirty="0">
                <a:latin typeface="Arial" pitchFamily="34" charset="0"/>
                <a:cs typeface="Arial" pitchFamily="34" charset="0"/>
              </a:rPr>
              <a:t>As a result, mestizos became the fastest-growing population in Spanish America</a:t>
            </a:r>
          </a:p>
          <a:p>
            <a:pPr>
              <a:lnSpc>
                <a:spcPts val="2250"/>
              </a:lnSpc>
            </a:pPr>
            <a:r>
              <a:rPr lang="en-US" sz="2400" dirty="0">
                <a:latin typeface="Arial" pitchFamily="34" charset="0"/>
                <a:cs typeface="Arial" pitchFamily="34" charset="0"/>
              </a:rPr>
              <a:t>Most Spaniards and their children lived in towns, and the former imperial cities of Mexico City and Cuzco flourished</a:t>
            </a:r>
          </a:p>
        </p:txBody>
      </p:sp>
    </p:spTree>
    <p:extLst>
      <p:ext uri="{BB962C8B-B14F-4D97-AF65-F5344CB8AC3E}">
        <p14:creationId xmlns:p14="http://schemas.microsoft.com/office/powerpoint/2010/main" val="3847648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59"/>
            <a:ext cx="10515600" cy="1236616"/>
          </a:xfrm>
        </p:spPr>
        <p:txBody>
          <a:bodyPr>
            <a:noAutofit/>
          </a:bodyPr>
          <a:lstStyle/>
          <a:p>
            <a:r>
              <a:rPr lang="en-US" sz="3600" dirty="0">
                <a:latin typeface="Arial" pitchFamily="34" charset="0"/>
                <a:cs typeface="Arial" pitchFamily="34" charset="0"/>
              </a:rPr>
              <a:t>Columbian Exchange: Commerce and Colonization in the Atlantic World </a:t>
            </a:r>
          </a:p>
        </p:txBody>
      </p:sp>
      <p:sp>
        <p:nvSpPr>
          <p:cNvPr id="3" name="Content Placeholder 2"/>
          <p:cNvSpPr>
            <a:spLocks noGrp="1"/>
          </p:cNvSpPr>
          <p:nvPr>
            <p:ph idx="1"/>
          </p:nvPr>
        </p:nvSpPr>
        <p:spPr>
          <a:xfrm>
            <a:off x="638175" y="1381125"/>
            <a:ext cx="9572625" cy="5248275"/>
          </a:xfrm>
        </p:spPr>
        <p:txBody>
          <a:bodyPr>
            <a:noAutofit/>
          </a:bodyPr>
          <a:lstStyle/>
          <a:p>
            <a:r>
              <a:rPr lang="en-US" sz="2400" dirty="0">
                <a:latin typeface="Arial" pitchFamily="34" charset="0"/>
                <a:cs typeface="Arial" pitchFamily="34" charset="0"/>
              </a:rPr>
              <a:t>Environmental consequences of the conquest</a:t>
            </a:r>
          </a:p>
          <a:p>
            <a:pPr lvl="1">
              <a:buFont typeface="Courier New" pitchFamily="49" charset="0"/>
              <a:buChar char="o"/>
            </a:pPr>
            <a:r>
              <a:rPr lang="en-US" sz="2200" dirty="0">
                <a:latin typeface="Arial" pitchFamily="34" charset="0"/>
                <a:cs typeface="Arial" pitchFamily="34" charset="0"/>
              </a:rPr>
              <a:t>The </a:t>
            </a:r>
            <a:r>
              <a:rPr lang="en-US" sz="2200" dirty="0">
                <a:effectLst>
                  <a:outerShdw blurRad="38100" dist="38100" dir="2700000" algn="tl">
                    <a:srgbClr val="000000">
                      <a:alpha val="43137"/>
                    </a:srgbClr>
                  </a:outerShdw>
                </a:effectLst>
                <a:latin typeface="Arial" pitchFamily="34" charset="0"/>
                <a:cs typeface="Arial" pitchFamily="34" charset="0"/>
                <a:hlinkClick r:id="rId2"/>
              </a:rPr>
              <a:t>Columbian Exchange</a:t>
            </a:r>
            <a:r>
              <a:rPr lang="en-US" sz="2200" dirty="0">
                <a:latin typeface="Arial" pitchFamily="34" charset="0"/>
                <a:cs typeface="Arial" pitchFamily="34" charset="0"/>
                <a:hlinkClick r:id="rId2"/>
              </a:rPr>
              <a:t> </a:t>
            </a:r>
            <a:r>
              <a:rPr lang="en-US" sz="2200" dirty="0">
                <a:latin typeface="Arial" pitchFamily="34" charset="0"/>
                <a:cs typeface="Arial" pitchFamily="34" charset="0"/>
              </a:rPr>
              <a:t>transformed the environments, economies, and diets of both the New and Old Worlds</a:t>
            </a:r>
          </a:p>
          <a:p>
            <a:pPr lvl="2" indent="-283464">
              <a:buFont typeface="Wingdings" pitchFamily="2" charset="2"/>
              <a:buChar char="§"/>
            </a:pPr>
            <a:r>
              <a:rPr lang="en-US" sz="2800" dirty="0">
                <a:effectLst>
                  <a:outerShdw blurRad="38100" dist="38100" dir="2700000" algn="tl">
                    <a:srgbClr val="000000">
                      <a:alpha val="43137"/>
                    </a:srgbClr>
                  </a:outerShdw>
                </a:effectLst>
                <a:latin typeface="Arial" pitchFamily="34" charset="0"/>
                <a:cs typeface="Arial" pitchFamily="34" charset="0"/>
              </a:rPr>
              <a:t>European diseases such as smallpox, measles, pneumonic plague, and influenza decimated 90 percent of the Amerindian population</a:t>
            </a:r>
          </a:p>
          <a:p>
            <a:pPr lvl="2" indent="-283464">
              <a:buFont typeface="Wingdings" pitchFamily="2" charset="2"/>
              <a:buChar char="§"/>
            </a:pPr>
            <a:r>
              <a:rPr lang="en-US" dirty="0">
                <a:latin typeface="Arial" pitchFamily="34" charset="0"/>
                <a:cs typeface="Arial" pitchFamily="34" charset="0"/>
              </a:rPr>
              <a:t>New forms of agricultural exchanges</a:t>
            </a:r>
          </a:p>
          <a:p>
            <a:pPr lvl="3" indent="-283464"/>
            <a:r>
              <a:rPr lang="en-US" sz="2400" dirty="0">
                <a:latin typeface="Arial" pitchFamily="34" charset="0"/>
                <a:cs typeface="Arial" pitchFamily="34" charset="0"/>
              </a:rPr>
              <a:t>From the New World spread corn, tomatoes, beans, cacao, peanuts, tobacco, and squash</a:t>
            </a:r>
          </a:p>
          <a:p>
            <a:pPr lvl="3" indent="-283464"/>
            <a:r>
              <a:rPr lang="en-US" sz="2400" dirty="0">
                <a:latin typeface="Arial" pitchFamily="34" charset="0"/>
                <a:cs typeface="Arial" pitchFamily="34" charset="0"/>
              </a:rPr>
              <a:t>From the Old World came grains, sorghum, millet, rice, cattle, and sheep</a:t>
            </a:r>
          </a:p>
          <a:p>
            <a:pPr lvl="2" indent="-283464">
              <a:buFont typeface="Wingdings" pitchFamily="2" charset="2"/>
              <a:buChar char="§"/>
            </a:pPr>
            <a:r>
              <a:rPr lang="en-US" dirty="0">
                <a:latin typeface="Arial" pitchFamily="34" charset="0"/>
                <a:cs typeface="Arial" pitchFamily="34" charset="0"/>
              </a:rPr>
              <a:t>Ecological imperialism—the flora and fauna of the Americas took on an increasingly European appearance as vegetation was cleared to make way for ranches, mines, or plantations</a:t>
            </a:r>
          </a:p>
        </p:txBody>
      </p:sp>
    </p:spTree>
    <p:extLst>
      <p:ext uri="{BB962C8B-B14F-4D97-AF65-F5344CB8AC3E}">
        <p14:creationId xmlns:p14="http://schemas.microsoft.com/office/powerpoint/2010/main" val="3056260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Impact:  Population</a:t>
            </a:r>
          </a:p>
        </p:txBody>
      </p:sp>
      <p:sp>
        <p:nvSpPr>
          <p:cNvPr id="3" name="Content Placeholder 2"/>
          <p:cNvSpPr>
            <a:spLocks noGrp="1"/>
          </p:cNvSpPr>
          <p:nvPr>
            <p:ph idx="1"/>
          </p:nvPr>
        </p:nvSpPr>
        <p:spPr/>
        <p:txBody>
          <a:bodyPr/>
          <a:lstStyle/>
          <a:p>
            <a:r>
              <a:rPr lang="en-US" dirty="0"/>
              <a:t>Indigenous populations in some regions (Caribbean islands e.g.) were almost completely wiped out.  Others in the new world significantly reduced</a:t>
            </a:r>
          </a:p>
          <a:p>
            <a:r>
              <a:rPr lang="en-US" dirty="0"/>
              <a:t>Thanks to the calories made available through the Columbian Exchange though, population of the Afro Eurasian world almost DOUBLED between 1650 and 1850</a:t>
            </a:r>
          </a:p>
        </p:txBody>
      </p:sp>
    </p:spTree>
    <p:extLst>
      <p:ext uri="{BB962C8B-B14F-4D97-AF65-F5344CB8AC3E}">
        <p14:creationId xmlns:p14="http://schemas.microsoft.com/office/powerpoint/2010/main" val="168103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a:t>
            </a:r>
          </a:p>
        </p:txBody>
      </p:sp>
      <p:sp>
        <p:nvSpPr>
          <p:cNvPr id="3" name="Content Placeholder 2"/>
          <p:cNvSpPr>
            <a:spLocks noGrp="1"/>
          </p:cNvSpPr>
          <p:nvPr>
            <p:ph idx="1"/>
          </p:nvPr>
        </p:nvSpPr>
        <p:spPr/>
        <p:txBody>
          <a:bodyPr/>
          <a:lstStyle/>
          <a:p>
            <a:r>
              <a:rPr lang="en-US" dirty="0"/>
              <a:t>I may not always spend time on events described in textbook</a:t>
            </a:r>
          </a:p>
          <a:p>
            <a:r>
              <a:rPr lang="en-US" dirty="0"/>
              <a:t>Lectures are not a summary, class meetings are a location where: </a:t>
            </a:r>
          </a:p>
          <a:p>
            <a:pPr lvl="1"/>
            <a:r>
              <a:rPr lang="en-US" dirty="0"/>
              <a:t>I explain connections, bring together events as part of a narrative</a:t>
            </a:r>
          </a:p>
          <a:p>
            <a:pPr lvl="1"/>
            <a:r>
              <a:rPr lang="en-US" dirty="0"/>
              <a:t>Add some information</a:t>
            </a:r>
          </a:p>
          <a:p>
            <a:pPr lvl="1"/>
            <a:r>
              <a:rPr lang="en-US" dirty="0"/>
              <a:t>Sometimes, where we undertake some group work</a:t>
            </a:r>
          </a:p>
          <a:p>
            <a:pPr lvl="1"/>
            <a:r>
              <a:rPr lang="en-US" dirty="0"/>
              <a:t>A place where I try to address your queries</a:t>
            </a:r>
          </a:p>
          <a:p>
            <a:r>
              <a:rPr lang="en-US" dirty="0"/>
              <a:t> That is why no real </a:t>
            </a:r>
            <a:r>
              <a:rPr lang="en-US" dirty="0">
                <a:effectLst>
                  <a:outerShdw blurRad="38100" dist="38100" dir="2700000" algn="tl">
                    <a:srgbClr val="000000">
                      <a:alpha val="43137"/>
                    </a:srgbClr>
                  </a:outerShdw>
                </a:effectLst>
              </a:rPr>
              <a:t>substitute</a:t>
            </a:r>
            <a:r>
              <a:rPr lang="en-US" dirty="0"/>
              <a:t> for being in class, and </a:t>
            </a:r>
            <a:r>
              <a:rPr lang="en-US" b="1" i="1" dirty="0"/>
              <a:t>engaging with the material </a:t>
            </a:r>
            <a:r>
              <a:rPr lang="en-US" dirty="0"/>
              <a:t>during class time</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5591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Global Impact:  Silver</a:t>
            </a:r>
          </a:p>
        </p:txBody>
      </p:sp>
      <p:sp>
        <p:nvSpPr>
          <p:cNvPr id="3" name="Content Placeholder 2"/>
          <p:cNvSpPr>
            <a:spLocks noGrp="1"/>
          </p:cNvSpPr>
          <p:nvPr>
            <p:ph idx="1"/>
          </p:nvPr>
        </p:nvSpPr>
        <p:spPr>
          <a:xfrm>
            <a:off x="666750" y="1600200"/>
            <a:ext cx="9544050" cy="5086349"/>
          </a:xfrm>
        </p:spPr>
        <p:txBody>
          <a:bodyPr>
            <a:normAutofit lnSpcReduction="10000"/>
          </a:bodyPr>
          <a:lstStyle/>
          <a:p>
            <a:pPr>
              <a:buFont typeface="Arial" panose="020B0604020202020204" pitchFamily="34" charset="0"/>
              <a:buChar char="•"/>
            </a:pPr>
            <a:r>
              <a:rPr lang="en-US" sz="2400" dirty="0">
                <a:latin typeface="Arial" pitchFamily="34" charset="0"/>
                <a:cs typeface="Arial" pitchFamily="34" charset="0"/>
              </a:rPr>
              <a:t>From  Potosí (present-day Bolivia) and northern Mexico, massive amounts of silver (25,000–35,000 </a:t>
            </a:r>
            <a:r>
              <a:rPr lang="en-US" sz="2400" b="1" dirty="0">
                <a:latin typeface="Arial" pitchFamily="34" charset="0"/>
                <a:cs typeface="Arial" pitchFamily="34" charset="0"/>
              </a:rPr>
              <a:t>tons</a:t>
            </a:r>
            <a:r>
              <a:rPr lang="en-US" sz="2400" dirty="0">
                <a:latin typeface="Arial" pitchFamily="34" charset="0"/>
                <a:cs typeface="Arial" pitchFamily="34" charset="0"/>
              </a:rPr>
              <a:t> annually) sent to Spain</a:t>
            </a:r>
          </a:p>
          <a:p>
            <a:pPr>
              <a:buFont typeface="Arial" panose="020B0604020202020204" pitchFamily="34" charset="0"/>
              <a:buChar char="•"/>
            </a:pPr>
            <a:r>
              <a:rPr lang="en-US" sz="2400" dirty="0">
                <a:latin typeface="Arial" pitchFamily="34" charset="0"/>
                <a:cs typeface="Arial" pitchFamily="34" charset="0"/>
              </a:rPr>
              <a:t>New world silver became the “entry ticket” of western Europe into global trading networks</a:t>
            </a:r>
          </a:p>
          <a:p>
            <a:pPr>
              <a:buFont typeface="Arial" panose="020B0604020202020204" pitchFamily="34" charset="0"/>
              <a:buChar char="•"/>
            </a:pPr>
            <a:r>
              <a:rPr lang="en-US" sz="2400" dirty="0">
                <a:latin typeface="Arial" pitchFamily="34" charset="0"/>
                <a:cs typeface="Arial" pitchFamily="34" charset="0"/>
              </a:rPr>
              <a:t>Led to intensive exploitation of indigenous labor; reorganized to support mining ventures</a:t>
            </a:r>
          </a:p>
          <a:p>
            <a:pPr>
              <a:buFont typeface="Arial" panose="020B0604020202020204" pitchFamily="34" charset="0"/>
              <a:buChar char="•"/>
            </a:pPr>
            <a:r>
              <a:rPr lang="en-US" sz="2400" dirty="0">
                <a:latin typeface="Arial" pitchFamily="34" charset="0"/>
                <a:cs typeface="Arial" pitchFamily="34" charset="0"/>
              </a:rPr>
              <a:t>Accumulation of private wealth led to formation of powerful local elites in Mexico and Andean areas</a:t>
            </a:r>
          </a:p>
          <a:p>
            <a:pPr>
              <a:buFont typeface="Arial" panose="020B0604020202020204" pitchFamily="34" charset="0"/>
              <a:buChar char="•"/>
            </a:pPr>
            <a:r>
              <a:rPr lang="en-US" sz="2400" dirty="0">
                <a:latin typeface="Arial" pitchFamily="34" charset="0"/>
                <a:cs typeface="Arial" pitchFamily="34" charset="0"/>
              </a:rPr>
              <a:t>Silver became principal medium of exchange in expanding global markets</a:t>
            </a:r>
          </a:p>
          <a:p>
            <a:pPr>
              <a:buFont typeface="Arial" panose="020B0604020202020204" pitchFamily="34" charset="0"/>
              <a:buChar char="•"/>
            </a:pPr>
            <a:r>
              <a:rPr lang="en-US" sz="2400" dirty="0">
                <a:latin typeface="Arial" pitchFamily="34" charset="0"/>
                <a:cs typeface="Arial" pitchFamily="34" charset="0"/>
              </a:rPr>
              <a:t>Impact of “new world” silver was to have a profound impact in the economic history of the entire world, </a:t>
            </a:r>
            <a:r>
              <a:rPr lang="en-US" sz="2400" b="1" dirty="0">
                <a:latin typeface="Arial" pitchFamily="34" charset="0"/>
                <a:cs typeface="Arial" pitchFamily="34" charset="0"/>
              </a:rPr>
              <a:t>fueling global inflation on account of the sudden massive influx of silver (</a:t>
            </a:r>
            <a:r>
              <a:rPr lang="en-US" sz="2400" dirty="0">
                <a:latin typeface="Arial" pitchFamily="34" charset="0"/>
                <a:cs typeface="Arial" pitchFamily="34" charset="0"/>
              </a:rPr>
              <a:t>more on this next week)</a:t>
            </a:r>
          </a:p>
        </p:txBody>
      </p:sp>
    </p:spTree>
    <p:extLst>
      <p:ext uri="{BB962C8B-B14F-4D97-AF65-F5344CB8AC3E}">
        <p14:creationId xmlns:p14="http://schemas.microsoft.com/office/powerpoint/2010/main" val="596039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Extracting Wealth</a:t>
            </a:r>
          </a:p>
        </p:txBody>
      </p:sp>
      <p:sp>
        <p:nvSpPr>
          <p:cNvPr id="3" name="Content Placeholder 2"/>
          <p:cNvSpPr>
            <a:spLocks noGrp="1"/>
          </p:cNvSpPr>
          <p:nvPr>
            <p:ph idx="1"/>
          </p:nvPr>
        </p:nvSpPr>
        <p:spPr>
          <a:xfrm>
            <a:off x="766354" y="1619794"/>
            <a:ext cx="9749246" cy="4768306"/>
          </a:xfrm>
        </p:spPr>
        <p:txBody>
          <a:bodyPr>
            <a:normAutofit fontScale="77500" lnSpcReduction="20000"/>
          </a:bodyPr>
          <a:lstStyle/>
          <a:p>
            <a:pPr marL="347472" lvl="1" indent="-347472">
              <a:lnSpc>
                <a:spcPct val="120000"/>
              </a:lnSpc>
            </a:pPr>
            <a:r>
              <a:rPr lang="en-US" sz="3100" dirty="0">
                <a:latin typeface="Arial" pitchFamily="34" charset="0"/>
                <a:cs typeface="Arial" pitchFamily="34" charset="0"/>
              </a:rPr>
              <a:t>Gold and silver from the New World (the Americas) to the Old World (Afro-Eurasia) transformed global relations </a:t>
            </a:r>
          </a:p>
          <a:p>
            <a:pPr marL="347472" lvl="1" indent="-347472">
              <a:lnSpc>
                <a:spcPct val="120000"/>
              </a:lnSpc>
            </a:pPr>
            <a:r>
              <a:rPr lang="en-US" sz="3100" dirty="0">
                <a:latin typeface="Arial" pitchFamily="34" charset="0"/>
                <a:cs typeface="Arial" pitchFamily="34" charset="0"/>
              </a:rPr>
              <a:t>Inspired by Spanish and Portuguese financial success, other European powers also launched colonizing ventures in the New World</a:t>
            </a:r>
          </a:p>
          <a:p>
            <a:pPr marL="740664" lvl="2" indent="-283464">
              <a:lnSpc>
                <a:spcPct val="120000"/>
              </a:lnSpc>
              <a:spcBef>
                <a:spcPts val="528"/>
              </a:spcBef>
              <a:buFont typeface="Courier New" pitchFamily="49" charset="0"/>
              <a:buChar char="o"/>
            </a:pPr>
            <a:r>
              <a:rPr lang="en-US" sz="2800" dirty="0">
                <a:latin typeface="Arial" pitchFamily="34" charset="0"/>
                <a:cs typeface="Arial" pitchFamily="34" charset="0"/>
              </a:rPr>
              <a:t>Where they could not find gold or silver, they cultivated sugar cane, cotton, tobacco, indigo, and rice using AFRICAN SLAVES</a:t>
            </a:r>
          </a:p>
          <a:p>
            <a:pPr marL="740664" lvl="2" indent="-283464">
              <a:lnSpc>
                <a:spcPct val="120000"/>
              </a:lnSpc>
              <a:spcBef>
                <a:spcPts val="528"/>
              </a:spcBef>
              <a:buFont typeface="Courier New" pitchFamily="49" charset="0"/>
              <a:buChar char="o"/>
            </a:pPr>
            <a:r>
              <a:rPr lang="en-US" sz="2800" dirty="0">
                <a:latin typeface="Arial" pitchFamily="34" charset="0"/>
                <a:cs typeface="Arial" pitchFamily="34" charset="0"/>
              </a:rPr>
              <a:t>They inexpensively produced wild fur and pelts prized in Europe</a:t>
            </a:r>
          </a:p>
          <a:p>
            <a:pPr marL="347472" lvl="1" indent="-347472">
              <a:lnSpc>
                <a:spcPct val="120000"/>
              </a:lnSpc>
            </a:pPr>
            <a:r>
              <a:rPr lang="en-US" sz="3100" dirty="0">
                <a:latin typeface="Arial" pitchFamily="34" charset="0"/>
                <a:cs typeface="Arial" pitchFamily="34" charset="0"/>
              </a:rPr>
              <a:t>Sugar transformed the European diet as Europeans imported 12 million tons of sugar between 1690 and 1790, or one ton (2,000 pounds) for every African slave</a:t>
            </a:r>
          </a:p>
          <a:p>
            <a:pPr marL="740664" lvl="2" indent="-283464">
              <a:lnSpc>
                <a:spcPct val="120000"/>
              </a:lnSpc>
              <a:spcBef>
                <a:spcPts val="528"/>
              </a:spcBef>
              <a:buFont typeface="Courier New" pitchFamily="49" charset="0"/>
              <a:buChar char="o"/>
            </a:pPr>
            <a:r>
              <a:rPr lang="en-US" sz="2800" dirty="0">
                <a:latin typeface="Arial" pitchFamily="34" charset="0"/>
                <a:cs typeface="Arial" pitchFamily="34" charset="0"/>
              </a:rPr>
              <a:t>Tooth decay became a leading cause of death for Europeans</a:t>
            </a:r>
          </a:p>
        </p:txBody>
      </p:sp>
    </p:spTree>
    <p:extLst>
      <p:ext uri="{BB962C8B-B14F-4D97-AF65-F5344CB8AC3E}">
        <p14:creationId xmlns:p14="http://schemas.microsoft.com/office/powerpoint/2010/main" val="2119118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8526"/>
            <a:ext cx="8229600" cy="1143000"/>
          </a:xfrm>
        </p:spPr>
        <p:txBody>
          <a:bodyPr>
            <a:noAutofit/>
          </a:bodyPr>
          <a:lstStyle/>
          <a:p>
            <a:r>
              <a:rPr lang="en-US" sz="3600" dirty="0">
                <a:latin typeface="Arial" pitchFamily="34" charset="0"/>
                <a:cs typeface="Arial" pitchFamily="34" charset="0"/>
              </a:rPr>
              <a:t>Trade in Silver and Other Commodities, 1650–1750</a:t>
            </a:r>
          </a:p>
        </p:txBody>
      </p:sp>
      <p:pic>
        <p:nvPicPr>
          <p:cNvPr id="6" name="Picture 5" descr="A map of the trade in Silver and Other Commodities from 1650 to 1750 includes territories, contested areas, commodities, and battles. The silver flow and other commodity trade routes are depicted by arrows. Silver flows out of the New World and across the world, travelling to Europe, the Middle East, and eventually the far East. Other commodities traded globally included: silk, spices, sugar, coffee, indigo, cotton, slaves, hides, tobacco, rice, furs, meat, timber, grain, gold, diamonds, calico, iron, copper, textiles, cutlery, firearms, pepper, tea, teak, and drugs. Spanish territories included Viceroyalty of New Spain and Mexico in North America and Viceroyalty of Granada in South America. Portuguese territories included Viceroyalty of Brazil in South America. English territory included the Rupert Land, the Thirteen Colonies, Nova Scotia, and the Newfoundland in North America, and some small regions in Africa and Asia. French territories included Louisiana and New France in North America. The battle of Bihar occurred in Asia."/>
          <p:cNvPicPr>
            <a:picLocks noChangeAspect="1"/>
          </p:cNvPicPr>
          <p:nvPr/>
        </p:nvPicPr>
        <p:blipFill>
          <a:blip r:embed="rId3"/>
          <a:stretch>
            <a:fillRect/>
          </a:stretch>
        </p:blipFill>
        <p:spPr>
          <a:xfrm>
            <a:off x="1981200" y="1442315"/>
            <a:ext cx="8229600" cy="4612005"/>
          </a:xfrm>
          <a:prstGeom prst="rect">
            <a:avLst/>
          </a:prstGeom>
        </p:spPr>
      </p:pic>
      <p:sp>
        <p:nvSpPr>
          <p:cNvPr id="5" name="Content Placeholder 3"/>
          <p:cNvSpPr txBox="1">
            <a:spLocks/>
          </p:cNvSpPr>
          <p:nvPr/>
        </p:nvSpPr>
        <p:spPr>
          <a:xfrm>
            <a:off x="1981200" y="6198326"/>
            <a:ext cx="8469086" cy="583475"/>
          </a:xfrm>
          <a:prstGeom prst="rect">
            <a:avLst/>
          </a:prstGeom>
        </p:spPr>
        <p:txBody>
          <a:bodyPr>
            <a:noAutofit/>
          </a:bodyPr>
          <a:lstStyle/>
          <a:p>
            <a:pPr algn="r" defTabSz="457200">
              <a:spcBef>
                <a:spcPct val="20000"/>
              </a:spcBef>
              <a:defRPr/>
            </a:pPr>
            <a:r>
              <a:rPr kumimoji="1" lang="en-US" sz="1400" i="1" dirty="0">
                <a:latin typeface="Times"/>
                <a:ea typeface="ＭＳ Ｐゴシック" charset="0"/>
                <a:cs typeface="Times"/>
              </a:rPr>
              <a:t>WORLDS TOGETHER, WORLDS APART, </a:t>
            </a:r>
            <a:r>
              <a:rPr kumimoji="1" lang="en-US" sz="1400" dirty="0">
                <a:latin typeface="Times"/>
                <a:ea typeface="ＭＳ Ｐゴシック" charset="0"/>
                <a:cs typeface="Times"/>
              </a:rPr>
              <a:t>5</a:t>
            </a:r>
            <a:r>
              <a:rPr kumimoji="1" lang="en-US" sz="1400" baseline="30000" dirty="0">
                <a:latin typeface="Times"/>
                <a:ea typeface="ＭＳ Ｐゴシック" charset="0"/>
                <a:cs typeface="Times"/>
              </a:rPr>
              <a:t>TH</a:t>
            </a:r>
            <a:r>
              <a:rPr kumimoji="1" lang="en-US" sz="1400" dirty="0">
                <a:latin typeface="Times"/>
                <a:ea typeface="ＭＳ Ｐゴシック" charset="0"/>
                <a:cs typeface="Times"/>
              </a:rPr>
              <a:t> EDITION </a:t>
            </a:r>
          </a:p>
          <a:p>
            <a:pPr algn="r" defTabSz="457200">
              <a:spcBef>
                <a:spcPct val="20000"/>
              </a:spcBef>
              <a:defRPr/>
            </a:pPr>
            <a:r>
              <a:rPr kumimoji="1" lang="en-US" sz="1400" dirty="0">
                <a:latin typeface="Times" pitchFamily="-84" charset="0"/>
              </a:rPr>
              <a:t>© 2018 W. W. Norton &amp; Co., Inc.</a:t>
            </a:r>
            <a:endParaRPr lang="en-US" sz="1400" dirty="0"/>
          </a:p>
        </p:txBody>
      </p:sp>
    </p:spTree>
    <p:extLst>
      <p:ext uri="{BB962C8B-B14F-4D97-AF65-F5344CB8AC3E}">
        <p14:creationId xmlns:p14="http://schemas.microsoft.com/office/powerpoint/2010/main" val="1836581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Extracting Wealth: Mercantilism</a:t>
            </a:r>
          </a:p>
        </p:txBody>
      </p:sp>
      <p:sp>
        <p:nvSpPr>
          <p:cNvPr id="3" name="Content Placeholder 2"/>
          <p:cNvSpPr>
            <a:spLocks noGrp="1"/>
          </p:cNvSpPr>
          <p:nvPr>
            <p:ph idx="1"/>
          </p:nvPr>
        </p:nvSpPr>
        <p:spPr>
          <a:xfrm>
            <a:off x="1981200" y="1600200"/>
            <a:ext cx="8229600" cy="5257800"/>
          </a:xfrm>
        </p:spPr>
        <p:txBody>
          <a:bodyPr>
            <a:noAutofit/>
          </a:bodyPr>
          <a:lstStyle/>
          <a:p>
            <a:pPr marL="347472" lvl="1" indent="-347472">
              <a:lnSpc>
                <a:spcPts val="2600"/>
              </a:lnSpc>
            </a:pPr>
            <a:r>
              <a:rPr lang="en-US" dirty="0">
                <a:latin typeface="Arial" pitchFamily="34" charset="0"/>
                <a:cs typeface="Arial" pitchFamily="34" charset="0"/>
              </a:rPr>
              <a:t>A new economic theory, mercantilism, drove European imperialism</a:t>
            </a:r>
          </a:p>
          <a:p>
            <a:pPr marL="740664" lvl="2" indent="-283464">
              <a:lnSpc>
                <a:spcPts val="2600"/>
              </a:lnSpc>
              <a:buFont typeface="Courier New" pitchFamily="49" charset="0"/>
              <a:buChar char="o"/>
            </a:pPr>
            <a:r>
              <a:rPr lang="en-US" sz="2200" dirty="0">
                <a:latin typeface="Arial" pitchFamily="34" charset="0"/>
                <a:cs typeface="Arial" pitchFamily="34" charset="0"/>
              </a:rPr>
              <a:t>This doctrine presumed that the world’s wealth was fixed and that one country’s wealth came at another’s expense</a:t>
            </a:r>
          </a:p>
          <a:p>
            <a:pPr marL="740664" lvl="2" indent="-283464">
              <a:lnSpc>
                <a:spcPts val="2600"/>
              </a:lnSpc>
              <a:buFont typeface="Courier New" pitchFamily="49" charset="0"/>
              <a:buChar char="o"/>
            </a:pPr>
            <a:r>
              <a:rPr lang="en-US" sz="2200" b="1" dirty="0">
                <a:latin typeface="Arial" pitchFamily="34" charset="0"/>
                <a:cs typeface="Arial" pitchFamily="34" charset="0"/>
              </a:rPr>
              <a:t>It assumed that colonies existed to generate wealth for the motherland</a:t>
            </a:r>
          </a:p>
          <a:p>
            <a:pPr marL="740664" lvl="2" indent="-283464">
              <a:lnSpc>
                <a:spcPts val="2600"/>
              </a:lnSpc>
              <a:buFont typeface="Courier New" pitchFamily="49" charset="0"/>
              <a:buChar char="o"/>
            </a:pPr>
            <a:r>
              <a:rPr lang="en-US" sz="2200" b="1" dirty="0">
                <a:latin typeface="Arial" pitchFamily="34" charset="0"/>
                <a:cs typeface="Arial" pitchFamily="34" charset="0"/>
              </a:rPr>
              <a:t>Colonies were forbidden to trade with the motherland’s competitors</a:t>
            </a:r>
          </a:p>
          <a:p>
            <a:pPr marL="740664" lvl="2" indent="-283464">
              <a:lnSpc>
                <a:spcPts val="2600"/>
              </a:lnSpc>
              <a:buFont typeface="Courier New" pitchFamily="49" charset="0"/>
              <a:buChar char="o"/>
            </a:pPr>
            <a:r>
              <a:rPr lang="en-US" sz="2200" b="1" dirty="0">
                <a:latin typeface="Arial" pitchFamily="34" charset="0"/>
                <a:cs typeface="Arial" pitchFamily="34" charset="0"/>
              </a:rPr>
              <a:t>Mercantilists believed the philosophy of Thomas Hobbes (1588–1679): “Wealth is power and power is wealth</a:t>
            </a:r>
            <a:r>
              <a:rPr lang="en-US" sz="2200" dirty="0">
                <a:latin typeface="Arial" pitchFamily="34" charset="0"/>
                <a:cs typeface="Arial" pitchFamily="34" charset="0"/>
              </a:rPr>
              <a:t>”</a:t>
            </a:r>
          </a:p>
          <a:p>
            <a:pPr marL="347472" lvl="1" indent="-347472">
              <a:lnSpc>
                <a:spcPts val="2600"/>
              </a:lnSpc>
            </a:pPr>
            <a:r>
              <a:rPr lang="en-US" dirty="0">
                <a:latin typeface="Arial" pitchFamily="34" charset="0"/>
                <a:cs typeface="Arial" pitchFamily="34" charset="0"/>
              </a:rPr>
              <a:t>The mercantilist system required an alliance between the state and its merchants, embodied in chartered companies such as the English Virginia Company and the Dutch East India Company</a:t>
            </a:r>
          </a:p>
        </p:txBody>
      </p:sp>
    </p:spTree>
    <p:extLst>
      <p:ext uri="{BB962C8B-B14F-4D97-AF65-F5344CB8AC3E}">
        <p14:creationId xmlns:p14="http://schemas.microsoft.com/office/powerpoint/2010/main" val="848074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Conclusion, Part 1</a:t>
            </a:r>
          </a:p>
        </p:txBody>
      </p:sp>
      <p:sp>
        <p:nvSpPr>
          <p:cNvPr id="3" name="Content Placeholder 2"/>
          <p:cNvSpPr>
            <a:spLocks noGrp="1"/>
          </p:cNvSpPr>
          <p:nvPr>
            <p:ph idx="1"/>
          </p:nvPr>
        </p:nvSpPr>
        <p:spPr>
          <a:xfrm>
            <a:off x="1981200" y="1600200"/>
            <a:ext cx="8229600" cy="5152292"/>
          </a:xfrm>
        </p:spPr>
        <p:txBody>
          <a:bodyPr>
            <a:noAutofit/>
          </a:bodyPr>
          <a:lstStyle/>
          <a:p>
            <a:r>
              <a:rPr lang="en-US" sz="2400" dirty="0">
                <a:latin typeface="Arial" pitchFamily="34" charset="0"/>
                <a:cs typeface="Arial" pitchFamily="34" charset="0"/>
              </a:rPr>
              <a:t>In the middle of the fifteenth century, Europe was poor compared to the rest of the world</a:t>
            </a:r>
          </a:p>
          <a:p>
            <a:r>
              <a:rPr lang="en-US" sz="2400" dirty="0">
                <a:latin typeface="Arial" pitchFamily="34" charset="0"/>
                <a:cs typeface="Arial" pitchFamily="34" charset="0"/>
              </a:rPr>
              <a:t>In the process of searching for Asian goods and enabled by technological innovations, Europeans started sailing to Africa, across the Indian Ocean, and across the Atlantic, accidentally encountering the Americas, a “discovery” of monumental significance</a:t>
            </a:r>
          </a:p>
          <a:p>
            <a:r>
              <a:rPr lang="en-US" sz="2400" dirty="0">
                <a:latin typeface="Arial" pitchFamily="34" charset="0"/>
                <a:cs typeface="Arial" pitchFamily="34" charset="0"/>
              </a:rPr>
              <a:t>New sources of portable wealth in the form of silver and gold, new Atlantic systems, control over indigenous labor, and alliances with local elites afforded Europeans greater influence in Asia and the Americas and expanded opportunities for exchange, conquest, and colonization</a:t>
            </a:r>
          </a:p>
        </p:txBody>
      </p:sp>
    </p:spTree>
    <p:extLst>
      <p:ext uri="{BB962C8B-B14F-4D97-AF65-F5344CB8AC3E}">
        <p14:creationId xmlns:p14="http://schemas.microsoft.com/office/powerpoint/2010/main" val="3825085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Conclusion, Part 2</a:t>
            </a:r>
            <a:endParaRPr lang="en-US" sz="2000" dirty="0">
              <a:latin typeface="Arial" pitchFamily="34" charset="0"/>
              <a:cs typeface="Arial" pitchFamily="34" charset="0"/>
            </a:endParaRPr>
          </a:p>
        </p:txBody>
      </p:sp>
      <p:sp>
        <p:nvSpPr>
          <p:cNvPr id="3" name="Content Placeholder 2"/>
          <p:cNvSpPr>
            <a:spLocks noGrp="1"/>
          </p:cNvSpPr>
          <p:nvPr>
            <p:ph idx="1"/>
          </p:nvPr>
        </p:nvSpPr>
        <p:spPr>
          <a:xfrm>
            <a:off x="1981200" y="1600201"/>
            <a:ext cx="8229600" cy="4025900"/>
          </a:xfrm>
        </p:spPr>
        <p:txBody>
          <a:bodyPr>
            <a:noAutofit/>
          </a:bodyPr>
          <a:lstStyle/>
          <a:p>
            <a:r>
              <a:rPr lang="en-US" sz="2400" dirty="0">
                <a:latin typeface="Arial" pitchFamily="34" charset="0"/>
                <a:cs typeface="Arial" pitchFamily="34" charset="0"/>
              </a:rPr>
              <a:t>Two conquests—the Ottoman conquest of Constantinople (because it motivated Europeans to find new links to Asia) and the Spanish conquest of the Aztec and Inca—characterize this age of increasing and intensifying interconnection</a:t>
            </a:r>
          </a:p>
          <a:p>
            <a:r>
              <a:rPr lang="en-US" sz="2400" dirty="0">
                <a:latin typeface="Arial" pitchFamily="34" charset="0"/>
                <a:cs typeface="Arial" pitchFamily="34" charset="0"/>
              </a:rPr>
              <a:t>Europeans exploited Native American labor and resources and exploited African laborers as slaves </a:t>
            </a:r>
          </a:p>
          <a:p>
            <a:r>
              <a:rPr lang="en-US" sz="2400" dirty="0">
                <a:latin typeface="Arial" pitchFamily="34" charset="0"/>
                <a:cs typeface="Arial" pitchFamily="34" charset="0"/>
              </a:rPr>
              <a:t>The new oceanic system, the Atlantic system, created an imperial and colonial link transforming Africa, America, and Europe</a:t>
            </a:r>
          </a:p>
        </p:txBody>
      </p:sp>
    </p:spTree>
    <p:extLst>
      <p:ext uri="{BB962C8B-B14F-4D97-AF65-F5344CB8AC3E}">
        <p14:creationId xmlns:p14="http://schemas.microsoft.com/office/powerpoint/2010/main" val="4090872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there is time) Vasco da Gama Primary Source:  Questions for Breakout Groups</a:t>
            </a:r>
          </a:p>
        </p:txBody>
      </p:sp>
      <p:sp>
        <p:nvSpPr>
          <p:cNvPr id="3" name="Content Placeholder 2"/>
          <p:cNvSpPr>
            <a:spLocks noGrp="1"/>
          </p:cNvSpPr>
          <p:nvPr>
            <p:ph idx="1"/>
          </p:nvPr>
        </p:nvSpPr>
        <p:spPr/>
        <p:txBody>
          <a:bodyPr/>
          <a:lstStyle/>
          <a:p>
            <a:r>
              <a:rPr lang="en-US" dirty="0"/>
              <a:t>•	Can we tell what da Gama expected to find when landed in Calicut?</a:t>
            </a:r>
          </a:p>
          <a:p>
            <a:r>
              <a:rPr lang="en-US" dirty="0"/>
              <a:t>•	What does the document reveal of his motives for the journey? </a:t>
            </a:r>
          </a:p>
          <a:p>
            <a:r>
              <a:rPr lang="en-US" dirty="0"/>
              <a:t>•	Why do you think da Gama mistook Hindus for Christians?  Think of the only religion he knew of other than Christianity.</a:t>
            </a:r>
          </a:p>
          <a:p>
            <a:r>
              <a:rPr lang="en-US" dirty="0"/>
              <a:t>•	What does this account tell us of the relative economic positions of Europe and Asia at the end of the 15th Century? </a:t>
            </a:r>
          </a:p>
          <a:p>
            <a:r>
              <a:rPr lang="en-US" dirty="0"/>
              <a:t>5 minute breakout group.  Return and Discuss</a:t>
            </a:r>
          </a:p>
        </p:txBody>
      </p:sp>
    </p:spTree>
    <p:extLst>
      <p:ext uri="{BB962C8B-B14F-4D97-AF65-F5344CB8AC3E}">
        <p14:creationId xmlns:p14="http://schemas.microsoft.com/office/powerpoint/2010/main" val="273155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Ming China </a:t>
            </a:r>
          </a:p>
        </p:txBody>
      </p:sp>
      <p:sp>
        <p:nvSpPr>
          <p:cNvPr id="3" name="Content Placeholder 2"/>
          <p:cNvSpPr>
            <a:spLocks noGrp="1"/>
          </p:cNvSpPr>
          <p:nvPr>
            <p:ph idx="1"/>
          </p:nvPr>
        </p:nvSpPr>
        <p:spPr>
          <a:xfrm>
            <a:off x="139148" y="1441174"/>
            <a:ext cx="11767102" cy="5416826"/>
          </a:xfrm>
        </p:spPr>
        <p:txBody>
          <a:bodyPr>
            <a:normAutofit/>
          </a:bodyPr>
          <a:lstStyle/>
          <a:p>
            <a:r>
              <a:rPr lang="en-US" sz="2400" dirty="0">
                <a:latin typeface="Arial" pitchFamily="34" charset="0"/>
                <a:cs typeface="Arial" pitchFamily="34" charset="0"/>
              </a:rPr>
              <a:t>Mongols and the Black Death led the way for the emergence of the Ming dynasty</a:t>
            </a:r>
          </a:p>
          <a:p>
            <a:pPr lvl="1">
              <a:buFont typeface="Courier New" pitchFamily="49" charset="0"/>
              <a:buChar char="o"/>
            </a:pPr>
            <a:r>
              <a:rPr lang="en-US" dirty="0">
                <a:latin typeface="Arial" pitchFamily="34" charset="0"/>
                <a:cs typeface="Arial" pitchFamily="34" charset="0"/>
              </a:rPr>
              <a:t>Famine and the Black Death devastated China; some cities = 90% death toll</a:t>
            </a:r>
          </a:p>
          <a:p>
            <a:pPr lvl="1">
              <a:buFont typeface="Courier New" pitchFamily="49" charset="0"/>
              <a:buChar char="o"/>
            </a:pPr>
            <a:r>
              <a:rPr lang="en-US" dirty="0">
                <a:latin typeface="Arial" pitchFamily="34" charset="0"/>
                <a:cs typeface="Arial" pitchFamily="34" charset="0"/>
              </a:rPr>
              <a:t>Yuan, Mongol, rulers faced chaos and dissent</a:t>
            </a:r>
          </a:p>
          <a:p>
            <a:pPr lvl="1">
              <a:buFont typeface="Courier New" pitchFamily="49" charset="0"/>
              <a:buChar char="o"/>
            </a:pPr>
            <a:r>
              <a:rPr lang="en-US" dirty="0">
                <a:latin typeface="Arial" pitchFamily="34" charset="0"/>
                <a:cs typeface="Arial" pitchFamily="34" charset="0"/>
              </a:rPr>
              <a:t>Zhu, an orphan from a peasant household, founded the Ming (“brilliant”) dynasty in 1368</a:t>
            </a:r>
          </a:p>
          <a:p>
            <a:pPr lvl="1">
              <a:buFont typeface="Courier New" pitchFamily="49" charset="0"/>
              <a:buChar char="o"/>
            </a:pPr>
            <a:r>
              <a:rPr lang="en-US" dirty="0">
                <a:latin typeface="Arial" pitchFamily="34" charset="0"/>
                <a:cs typeface="Arial" pitchFamily="34" charset="0"/>
              </a:rPr>
              <a:t>Ming rulers faced the formidable challenges of rebuilding cities, restoring respect for rulers, and reconstructing the bureaucracy</a:t>
            </a:r>
          </a:p>
          <a:p>
            <a:pPr lvl="1">
              <a:buFont typeface="Courier New" pitchFamily="49" charset="0"/>
              <a:buChar char="o"/>
            </a:pPr>
            <a:r>
              <a:rPr lang="en-US" sz="2200" dirty="0">
                <a:latin typeface="Arial" pitchFamily="34" charset="0"/>
                <a:cs typeface="Arial" pitchFamily="34" charset="0"/>
              </a:rPr>
              <a:t>Built the 13,000 mile long </a:t>
            </a:r>
            <a:r>
              <a:rPr lang="en-US" sz="2200" b="1" dirty="0">
                <a:latin typeface="Arial" pitchFamily="34" charset="0"/>
                <a:cs typeface="Arial" pitchFamily="34" charset="0"/>
                <a:hlinkClick r:id="rId4"/>
              </a:rPr>
              <a:t>Great Wall of China</a:t>
            </a:r>
            <a:r>
              <a:rPr lang="en-US" sz="2200" dirty="0">
                <a:latin typeface="Arial" pitchFamily="34" charset="0"/>
                <a:cs typeface="Arial" pitchFamily="34" charset="0"/>
              </a:rPr>
              <a:t>, the </a:t>
            </a:r>
            <a:r>
              <a:rPr lang="en-US" sz="2200" dirty="0">
                <a:latin typeface="Arial" pitchFamily="34" charset="0"/>
                <a:cs typeface="Arial" pitchFamily="34" charset="0"/>
                <a:hlinkClick r:id="rId5"/>
              </a:rPr>
              <a:t>Forbidden City complex </a:t>
            </a:r>
            <a:r>
              <a:rPr lang="en-US" sz="2200" dirty="0">
                <a:latin typeface="Arial" pitchFamily="34" charset="0"/>
                <a:cs typeface="Arial" pitchFamily="34" charset="0"/>
              </a:rPr>
              <a:t>in Beijing, and an extravagant capital at Nanjing</a:t>
            </a:r>
          </a:p>
          <a:p>
            <a:pPr lvl="1">
              <a:buFont typeface="Courier New" pitchFamily="49" charset="0"/>
              <a:buChar char="o"/>
            </a:pPr>
            <a:r>
              <a:rPr lang="en-US" sz="2200" dirty="0">
                <a:latin typeface="Arial" pitchFamily="34" charset="0"/>
                <a:cs typeface="Arial" pitchFamily="34" charset="0"/>
              </a:rPr>
              <a:t>Extensive use of gunpowder, including mounting cannon on ships</a:t>
            </a:r>
          </a:p>
          <a:p>
            <a:pPr lvl="1">
              <a:buFont typeface="Courier New" pitchFamily="49" charset="0"/>
              <a:buChar char="o"/>
            </a:pP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70560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Ming China, 1500s</a:t>
            </a:r>
          </a:p>
        </p:txBody>
      </p:sp>
      <p:pic>
        <p:nvPicPr>
          <p:cNvPr id="6" name="Picture 5" descr="A map of Ming provinces with the Great Wall and frontier defense areas indicated. Nanjing was the capital from 1356 to 1421 and Beijing was restored as the imperial capital in 1421. The Ming empire is made up of provinces: Yunnan province with the city Kunming, Sichuan province with the cities Jiangchang and Chengdu, Shaanxi province with the cities Lanzhou and Xian and the defense areas Ganzhou, Ningxia, and Yulien, Shanzi province with the defense areas Taiyuan, Datong, and Xuantu, Bei Zhili province with defense areas Beijing, and Qizhuo, Shandgon province with cities Jinan, and Qingzhou, Henan province with the city Kaifeng, Nanjing province with cities Nanjinh (Yingtain), Yangzhou, Suzhou, and the region of Anhui, Liaodong province with the city Shenyang and frontier defense Liaoyang, Zhejiang province with cities Dongyang and Hangzhou, Jiangzi province with the city Nanchang, Fujian province with cities Qanzhou, Fuzhou, and Jianning, Huguan province with regions Hubei and Hunan and the city Wuchang, Guizhou, Guangxi, Hainan, and Guangdong province with the cities Guangzhou (Canton) and Macao (1552 Portuguese enclave). The Great Wall is along the northern border along the northern provinces of Shaanxi, Shanxi, Bei Zhili, and Liaodong. Countries bordering the Ming provinces are Mongols, Korea, Tibet, Burma, Siam and Annam. "/>
          <p:cNvPicPr>
            <a:picLocks noChangeAspect="1"/>
          </p:cNvPicPr>
          <p:nvPr/>
        </p:nvPicPr>
        <p:blipFill>
          <a:blip r:embed="rId4"/>
          <a:stretch>
            <a:fillRect/>
          </a:stretch>
        </p:blipFill>
        <p:spPr>
          <a:xfrm>
            <a:off x="3438277" y="1560443"/>
            <a:ext cx="5326111" cy="4497605"/>
          </a:xfrm>
          <a:prstGeom prst="rect">
            <a:avLst/>
          </a:prstGeom>
        </p:spPr>
      </p:pic>
      <p:sp>
        <p:nvSpPr>
          <p:cNvPr id="4" name="Content Placeholder 3"/>
          <p:cNvSpPr>
            <a:spLocks noGrp="1"/>
          </p:cNvSpPr>
          <p:nvPr>
            <p:ph sz="half" idx="2"/>
          </p:nvPr>
        </p:nvSpPr>
        <p:spPr>
          <a:xfrm>
            <a:off x="1866900" y="6242603"/>
            <a:ext cx="8458200" cy="555256"/>
          </a:xfrm>
        </p:spPr>
        <p:txBody>
          <a:bodyPr>
            <a:normAutofit fontScale="92500" lnSpcReduction="10000"/>
          </a:bodyPr>
          <a:lstStyle/>
          <a:p>
            <a:pPr marL="0" indent="0" algn="r">
              <a:buNone/>
            </a:pPr>
            <a:r>
              <a:rPr kumimoji="1" lang="en-US" sz="1400" i="1" dirty="0">
                <a:latin typeface="Times"/>
                <a:ea typeface="ＭＳ Ｐゴシック" charset="0"/>
                <a:cs typeface="Times"/>
              </a:rPr>
              <a:t>WORLDS TOGETHER, WORLDS APART, </a:t>
            </a:r>
            <a:r>
              <a:rPr kumimoji="1" lang="en-US" sz="1400" dirty="0">
                <a:latin typeface="Times"/>
                <a:ea typeface="ＭＳ Ｐゴシック" charset="0"/>
                <a:cs typeface="Times"/>
              </a:rPr>
              <a:t>5</a:t>
            </a:r>
            <a:r>
              <a:rPr kumimoji="1" lang="en-US" sz="1400" baseline="30000" dirty="0">
                <a:latin typeface="Times"/>
                <a:ea typeface="ＭＳ Ｐゴシック" charset="0"/>
                <a:cs typeface="Times"/>
              </a:rPr>
              <a:t>TH</a:t>
            </a:r>
            <a:r>
              <a:rPr kumimoji="1" lang="en-US" sz="1400" dirty="0">
                <a:latin typeface="Times"/>
                <a:ea typeface="ＭＳ Ｐゴシック" charset="0"/>
                <a:cs typeface="Times"/>
              </a:rPr>
              <a:t> EDITION </a:t>
            </a:r>
          </a:p>
          <a:p>
            <a:pPr marL="0" indent="0" algn="r">
              <a:buNone/>
            </a:pPr>
            <a:r>
              <a:rPr kumimoji="1" lang="en-US" sz="1400" dirty="0">
                <a:latin typeface="Times" pitchFamily="-84" charset="0"/>
              </a:rPr>
              <a:t>© 2018 W. W. Norton &amp; Co., Inc.</a:t>
            </a:r>
            <a:endParaRPr lang="en-US" sz="1400" dirty="0"/>
          </a:p>
        </p:txBody>
      </p:sp>
    </p:spTree>
    <p:extLst>
      <p:ext uri="{BB962C8B-B14F-4D97-AF65-F5344CB8AC3E}">
        <p14:creationId xmlns:p14="http://schemas.microsoft.com/office/powerpoint/2010/main" val="84064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7942"/>
          </a:xfrm>
        </p:spPr>
        <p:txBody>
          <a:bodyPr>
            <a:normAutofit/>
          </a:bodyPr>
          <a:lstStyle/>
          <a:p>
            <a:r>
              <a:rPr lang="en-US" sz="3600" dirty="0">
                <a:latin typeface="Arial" pitchFamily="34" charset="0"/>
                <a:cs typeface="Arial" pitchFamily="34" charset="0"/>
              </a:rPr>
              <a:t>Trade and Exploration in Ming China</a:t>
            </a:r>
          </a:p>
        </p:txBody>
      </p:sp>
      <p:sp>
        <p:nvSpPr>
          <p:cNvPr id="3" name="Content Placeholder 2"/>
          <p:cNvSpPr>
            <a:spLocks noGrp="1"/>
          </p:cNvSpPr>
          <p:nvPr>
            <p:ph idx="1"/>
          </p:nvPr>
        </p:nvSpPr>
        <p:spPr>
          <a:xfrm>
            <a:off x="339633" y="1027611"/>
            <a:ext cx="11434355" cy="5830389"/>
          </a:xfrm>
        </p:spPr>
        <p:txBody>
          <a:bodyPr>
            <a:normAutofit lnSpcReduction="10000"/>
          </a:bodyPr>
          <a:lstStyle/>
          <a:p>
            <a:r>
              <a:rPr lang="en-US" sz="2400" dirty="0">
                <a:latin typeface="Arial" pitchFamily="34" charset="0"/>
                <a:cs typeface="Arial" pitchFamily="34" charset="0"/>
              </a:rPr>
              <a:t>Overseas trade often regarded with suspicion </a:t>
            </a:r>
          </a:p>
          <a:p>
            <a:pPr lvl="1"/>
            <a:r>
              <a:rPr lang="en-US" sz="2000" dirty="0">
                <a:latin typeface="Arial" pitchFamily="34" charset="0"/>
                <a:cs typeface="Arial" pitchFamily="34" charset="0"/>
              </a:rPr>
              <a:t>Because of China’s own massive domestic market state not need to sponsor explorations like European states</a:t>
            </a:r>
          </a:p>
          <a:p>
            <a:pPr lvl="1">
              <a:spcBef>
                <a:spcPts val="528"/>
              </a:spcBef>
              <a:buFont typeface="Courier New" pitchFamily="49" charset="0"/>
              <a:buChar char="o"/>
            </a:pPr>
            <a:r>
              <a:rPr lang="en-US" sz="2200" dirty="0">
                <a:latin typeface="Arial" pitchFamily="34" charset="0"/>
                <a:cs typeface="Arial" pitchFamily="34" charset="0"/>
              </a:rPr>
              <a:t>Emperor </a:t>
            </a:r>
            <a:r>
              <a:rPr lang="en-US" sz="2200" dirty="0" err="1">
                <a:latin typeface="Arial" pitchFamily="34" charset="0"/>
                <a:cs typeface="Arial" pitchFamily="34" charset="0"/>
              </a:rPr>
              <a:t>Yongle’s</a:t>
            </a:r>
            <a:r>
              <a:rPr lang="en-US" sz="2200" dirty="0">
                <a:latin typeface="Arial" pitchFamily="34" charset="0"/>
                <a:cs typeface="Arial" pitchFamily="34" charset="0"/>
              </a:rPr>
              <a:t> sponsorship of a series of expeditions in the early fifteenth century was an exception to Ming attitudes toward the outside world, but did lead to…</a:t>
            </a:r>
          </a:p>
          <a:p>
            <a:pPr>
              <a:spcBef>
                <a:spcPts val="528"/>
              </a:spcBef>
              <a:buFont typeface="Courier New" pitchFamily="49" charset="0"/>
              <a:buChar char="o"/>
            </a:pPr>
            <a:r>
              <a:rPr lang="en-US" sz="2600" dirty="0">
                <a:latin typeface="Arial" pitchFamily="34" charset="0"/>
                <a:cs typeface="Arial" pitchFamily="34" charset="0"/>
              </a:rPr>
              <a:t>From 1405 to 1433, </a:t>
            </a:r>
            <a:r>
              <a:rPr lang="en-US" sz="2600" b="1" dirty="0">
                <a:latin typeface="Arial" pitchFamily="34" charset="0"/>
                <a:cs typeface="Arial" pitchFamily="34" charset="0"/>
              </a:rPr>
              <a:t>Admiral Zheng He</a:t>
            </a:r>
            <a:r>
              <a:rPr lang="en-US" sz="2600" dirty="0">
                <a:latin typeface="Arial" pitchFamily="34" charset="0"/>
                <a:cs typeface="Arial" pitchFamily="34" charset="0"/>
              </a:rPr>
              <a:t>, who led seven expeditions in the Indian Ocean to establish trade and tributary relationships</a:t>
            </a:r>
          </a:p>
          <a:p>
            <a:pPr lvl="2">
              <a:spcBef>
                <a:spcPts val="528"/>
              </a:spcBef>
              <a:buFont typeface="Courier New" pitchFamily="49" charset="0"/>
              <a:buChar char="o"/>
            </a:pPr>
            <a:r>
              <a:rPr lang="en-US" sz="1800" dirty="0">
                <a:latin typeface="Arial" pitchFamily="34" charset="0"/>
                <a:cs typeface="Arial" pitchFamily="34" charset="0"/>
                <a:hlinkClick r:id="rId3"/>
              </a:rPr>
              <a:t>Decades before either Columbus or Vasco da Gama</a:t>
            </a:r>
            <a:endParaRPr lang="en-US" sz="1800" dirty="0">
              <a:latin typeface="Arial" pitchFamily="34" charset="0"/>
              <a:cs typeface="Arial" pitchFamily="34" charset="0"/>
            </a:endParaRPr>
          </a:p>
          <a:p>
            <a:pPr lvl="1"/>
            <a:r>
              <a:rPr lang="en-US" sz="2200" dirty="0"/>
              <a:t>The man who mapped the world.  Undertook seven voyages </a:t>
            </a:r>
          </a:p>
          <a:p>
            <a:pPr lvl="1"/>
            <a:r>
              <a:rPr lang="en-US" sz="2200" dirty="0"/>
              <a:t>Traveled to South-east Asia, Persian Gulf, Red Sea, eastern Africa— Zanzibar , made a voyage to Mecca </a:t>
            </a:r>
          </a:p>
          <a:p>
            <a:pPr lvl="2"/>
            <a:r>
              <a:rPr lang="en-US" dirty="0">
                <a:hlinkClick r:id="rId4"/>
              </a:rPr>
              <a:t>https://www.youtube.com/watch?v=cjWscQolTK4</a:t>
            </a:r>
            <a:endParaRPr lang="en-US" dirty="0"/>
          </a:p>
          <a:p>
            <a:pPr marL="914400" lvl="2" indent="0">
              <a:spcBef>
                <a:spcPts val="528"/>
              </a:spcBef>
              <a:buNone/>
            </a:pPr>
            <a:endParaRPr lang="en-US" sz="1800" dirty="0">
              <a:latin typeface="Arial" pitchFamily="34" charset="0"/>
              <a:cs typeface="Arial" pitchFamily="34" charset="0"/>
            </a:endParaRPr>
          </a:p>
          <a:p>
            <a:r>
              <a:rPr lang="en-US" sz="2400" dirty="0">
                <a:latin typeface="Arial" pitchFamily="34" charset="0"/>
                <a:cs typeface="Arial" pitchFamily="34" charset="0"/>
              </a:rPr>
              <a:t>Although exotic and glamorous goods delighted the court, they were not everyday commerce, and Ming rulers withdrew imperial support for expensive maritime trade</a:t>
            </a:r>
          </a:p>
          <a:p>
            <a:pPr lvl="1">
              <a:buFont typeface="Courier New" pitchFamily="49" charset="0"/>
              <a:buChar char="o"/>
            </a:pPr>
            <a:r>
              <a:rPr lang="en-US" sz="2200" dirty="0">
                <a:latin typeface="Arial" pitchFamily="34" charset="0"/>
                <a:cs typeface="Arial" pitchFamily="34" charset="0"/>
              </a:rPr>
              <a:t>Concerns about military threats from the north led to increased attention to overland ventures and defense</a:t>
            </a:r>
            <a:endParaRPr lang="en-US" sz="2800" dirty="0"/>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190367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hlinkClick r:id="rId4"/>
              </a:rPr>
              <a:t>Voyages of </a:t>
            </a:r>
            <a:r>
              <a:rPr lang="en-US" sz="3600" dirty="0" err="1">
                <a:latin typeface="Arial" pitchFamily="34" charset="0"/>
                <a:cs typeface="Arial" pitchFamily="34" charset="0"/>
                <a:hlinkClick r:id="rId4"/>
              </a:rPr>
              <a:t>Zheng</a:t>
            </a:r>
            <a:r>
              <a:rPr lang="en-US" sz="3600" dirty="0">
                <a:latin typeface="Arial" pitchFamily="34" charset="0"/>
                <a:cs typeface="Arial" pitchFamily="34" charset="0"/>
                <a:hlinkClick r:id="rId4"/>
              </a:rPr>
              <a:t> He</a:t>
            </a:r>
            <a:r>
              <a:rPr lang="en-US" sz="3600" dirty="0">
                <a:latin typeface="Arial" pitchFamily="34" charset="0"/>
                <a:cs typeface="Arial" pitchFamily="34" charset="0"/>
              </a:rPr>
              <a:t>, 1405–1433</a:t>
            </a:r>
          </a:p>
        </p:txBody>
      </p:sp>
      <p:pic>
        <p:nvPicPr>
          <p:cNvPr id="6" name="Picture 5" descr="A map that shows the voyages of Zheng He from 1405 to 1433. The countries named on the map include Ming China, Japan, Philippines, Borneo, Celebes, Maluku, Java, Sumatra, Siam Burma, Annam, Champa, Malay Peninsula, Burma, India, and Arabia. The voyage starts in Changshu and goes to Fuzhou, and Quanzhou in Ming China. Then the route goes to Lavapura in Siam, Melaka on the Malay Peninsula and places on the islands of Java and Sumatra. Next, the route went to Chittagong in Burma, Cuttack, Quilon, Cochin and Calicut in India. The route also went to Hormuz, Dhofar Aden, Jedda and Mecca in Arabia. Zheng He also visited Mogadishu, Malindi and Mombasa in Africa."/>
          <p:cNvPicPr>
            <a:picLocks noChangeAspect="1"/>
          </p:cNvPicPr>
          <p:nvPr/>
        </p:nvPicPr>
        <p:blipFill>
          <a:blip r:embed="rId5"/>
          <a:stretch>
            <a:fillRect/>
          </a:stretch>
        </p:blipFill>
        <p:spPr>
          <a:xfrm>
            <a:off x="462875" y="1367906"/>
            <a:ext cx="10152873" cy="5076437"/>
          </a:xfrm>
          <a:prstGeom prst="rect">
            <a:avLst/>
          </a:prstGeom>
        </p:spPr>
      </p:pic>
      <p:sp>
        <p:nvSpPr>
          <p:cNvPr id="4" name="Content Placeholder 3"/>
          <p:cNvSpPr>
            <a:spLocks noGrp="1"/>
          </p:cNvSpPr>
          <p:nvPr>
            <p:ph sz="half" idx="2"/>
          </p:nvPr>
        </p:nvSpPr>
        <p:spPr>
          <a:xfrm>
            <a:off x="1981200" y="6252228"/>
            <a:ext cx="8526780" cy="557663"/>
          </a:xfrm>
        </p:spPr>
        <p:txBody>
          <a:bodyPr>
            <a:normAutofit fontScale="92500" lnSpcReduction="10000"/>
          </a:bodyPr>
          <a:lstStyle/>
          <a:p>
            <a:pPr marL="0" indent="0" algn="r">
              <a:buNone/>
            </a:pPr>
            <a:r>
              <a:rPr kumimoji="1" lang="en-US" sz="1400" i="1" dirty="0">
                <a:latin typeface="Times"/>
                <a:ea typeface="ＭＳ Ｐゴシック" charset="0"/>
                <a:cs typeface="Times"/>
              </a:rPr>
              <a:t>WORLDS TOGETHER, WORLDS APART, </a:t>
            </a:r>
            <a:r>
              <a:rPr kumimoji="1" lang="en-US" sz="1400" dirty="0">
                <a:latin typeface="Times"/>
                <a:ea typeface="ＭＳ Ｐゴシック" charset="0"/>
                <a:cs typeface="Times"/>
              </a:rPr>
              <a:t>5</a:t>
            </a:r>
            <a:r>
              <a:rPr kumimoji="1" lang="en-US" sz="1400" baseline="30000" dirty="0">
                <a:latin typeface="Times"/>
                <a:ea typeface="ＭＳ Ｐゴシック" charset="0"/>
                <a:cs typeface="Times"/>
              </a:rPr>
              <a:t>TH</a:t>
            </a:r>
            <a:r>
              <a:rPr kumimoji="1" lang="en-US" sz="1400" dirty="0">
                <a:latin typeface="Times"/>
                <a:ea typeface="ＭＳ Ｐゴシック" charset="0"/>
                <a:cs typeface="Times"/>
              </a:rPr>
              <a:t> EDITION </a:t>
            </a:r>
          </a:p>
          <a:p>
            <a:pPr marL="0" indent="0" algn="r">
              <a:buNone/>
            </a:pPr>
            <a:r>
              <a:rPr kumimoji="1" lang="en-US" sz="1400" dirty="0">
                <a:latin typeface="Times" pitchFamily="-84" charset="0"/>
              </a:rPr>
              <a:t>© 2018 W. W. Norton &amp; Co., Inc.</a:t>
            </a:r>
            <a:endParaRPr lang="en-US" sz="1400" dirty="0"/>
          </a:p>
        </p:txBody>
      </p:sp>
    </p:spTree>
    <p:extLst>
      <p:ext uri="{BB962C8B-B14F-4D97-AF65-F5344CB8AC3E}">
        <p14:creationId xmlns:p14="http://schemas.microsoft.com/office/powerpoint/2010/main" val="89290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0129"/>
          </a:xfrm>
          <a:solidFill>
            <a:schemeClr val="accent3">
              <a:lumMod val="20000"/>
              <a:lumOff val="80000"/>
            </a:schemeClr>
          </a:solidFill>
        </p:spPr>
        <p:txBody>
          <a:bodyPr>
            <a:normAutofit/>
          </a:bodyPr>
          <a:lstStyle/>
          <a:p>
            <a:r>
              <a:rPr lang="en-US" dirty="0"/>
              <a:t>Zheng He and Columbus’ ships</a:t>
            </a:r>
          </a:p>
        </p:txBody>
      </p:sp>
      <p:pic>
        <p:nvPicPr>
          <p:cNvPr id="1026" name="Picture 2" descr="http://2.bp.blogspot.com/-lt6y2oR4XcA/U6Unn5cBmBI/AAAAAAAAO9A/6IaDtmyIsTM/s1600/zheng_he-treasure_ship-and-santa_mari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7410" y="1177290"/>
            <a:ext cx="8241029" cy="498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268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3145</TotalTime>
  <Words>4438</Words>
  <Application>Microsoft Office PowerPoint</Application>
  <PresentationFormat>Widescreen</PresentationFormat>
  <Paragraphs>299</Paragraphs>
  <Slides>46</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ＭＳ Ｐゴシック</vt:lpstr>
      <vt:lpstr>Arial</vt:lpstr>
      <vt:lpstr>Calibri</vt:lpstr>
      <vt:lpstr>Calibri Light</vt:lpstr>
      <vt:lpstr>Courier New</vt:lpstr>
      <vt:lpstr>Mangal</vt:lpstr>
      <vt:lpstr>Symbol</vt:lpstr>
      <vt:lpstr>Times</vt:lpstr>
      <vt:lpstr>Times New Roman</vt:lpstr>
      <vt:lpstr>Wingdings</vt:lpstr>
      <vt:lpstr>Office Theme</vt:lpstr>
      <vt:lpstr>1_Office Theme</vt:lpstr>
      <vt:lpstr>Worlds Together </vt:lpstr>
      <vt:lpstr>Housekeeping</vt:lpstr>
      <vt:lpstr>Plan:  This slide set used for BOTH today’s class and the next one</vt:lpstr>
      <vt:lpstr>Reminder</vt:lpstr>
      <vt:lpstr>Ming China </vt:lpstr>
      <vt:lpstr>Ming China, 1500s</vt:lpstr>
      <vt:lpstr>Trade and Exploration in Ming China</vt:lpstr>
      <vt:lpstr>Voyages of Zheng He, 1405–1433</vt:lpstr>
      <vt:lpstr>Zheng He and Columbus’ ships</vt:lpstr>
      <vt:lpstr>Europe</vt:lpstr>
      <vt:lpstr>Governments</vt:lpstr>
      <vt:lpstr>The Renaissance and Political Power in Europe</vt:lpstr>
      <vt:lpstr>Lecture FEBRUARY 7th Housekeeping </vt:lpstr>
      <vt:lpstr>WORLDS TOGETHER  </vt:lpstr>
      <vt:lpstr>What do the Ottomans have to do with this?</vt:lpstr>
      <vt:lpstr>The Ottoman Empire at the Middle  of the Sixteenth Century</vt:lpstr>
      <vt:lpstr>Colonizing the Ocean!</vt:lpstr>
      <vt:lpstr>How controlling ports such as Hormuz, Aden, Kilwa, Sofala, Goa, Calicut, Melaka,and Macao allowed control over Indian Ocean</vt:lpstr>
      <vt:lpstr>Spices, Guns, and Souls</vt:lpstr>
      <vt:lpstr>The Atlantic World </vt:lpstr>
      <vt:lpstr>Christopher Columbus</vt:lpstr>
      <vt:lpstr>First Conquests</vt:lpstr>
      <vt:lpstr>To John Green and Crash Course!</vt:lpstr>
      <vt:lpstr>THE AZTEC EMPIRE</vt:lpstr>
      <vt:lpstr>Innovative Agricultural farms: Chinampas </vt:lpstr>
      <vt:lpstr>TENOCHTITLAN: “Large House”</vt:lpstr>
      <vt:lpstr>PowerPoint Presentation</vt:lpstr>
      <vt:lpstr>Aztec Conquest</vt:lpstr>
      <vt:lpstr>INCAS</vt:lpstr>
      <vt:lpstr>PowerPoint Presentation</vt:lpstr>
      <vt:lpstr>MACHU PICCHU</vt:lpstr>
      <vt:lpstr>PowerPoint Presentation</vt:lpstr>
      <vt:lpstr>Inca rope bridges: used local grass </vt:lpstr>
      <vt:lpstr>Inca Conquest</vt:lpstr>
      <vt:lpstr>The Spanish and Portuguese Empires in the Americas, 1492–1750</vt:lpstr>
      <vt:lpstr>Impacts: Changing Forms of Labor </vt:lpstr>
      <vt:lpstr>Impacts:  Mestizaje</vt:lpstr>
      <vt:lpstr>Columbian Exchange: Commerce and Colonization in the Atlantic World </vt:lpstr>
      <vt:lpstr>Global Impact:  Population</vt:lpstr>
      <vt:lpstr>Global Impact:  Silver</vt:lpstr>
      <vt:lpstr>Extracting Wealth</vt:lpstr>
      <vt:lpstr>Trade in Silver and Other Commodities, 1650–1750</vt:lpstr>
      <vt:lpstr>Extracting Wealth: Mercantilism</vt:lpstr>
      <vt:lpstr>Conclusion, Part 1</vt:lpstr>
      <vt:lpstr>Conclusion, Part 2</vt:lpstr>
      <vt:lpstr>(if there is time) Vasco da Gama Primary Source:  Questions for Breakout Groups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 Together</dc:title>
  <dc:creator>Sanjay Joshi</dc:creator>
  <cp:lastModifiedBy>Sanjay Joshi</cp:lastModifiedBy>
  <cp:revision>64</cp:revision>
  <dcterms:created xsi:type="dcterms:W3CDTF">2020-08-26T22:29:56Z</dcterms:created>
  <dcterms:modified xsi:type="dcterms:W3CDTF">2023-02-07T16:20:21Z</dcterms:modified>
</cp:coreProperties>
</file>